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  <p:sldMasterId id="2147483682" r:id="rId6"/>
  </p:sldMasterIdLst>
  <p:notesMasterIdLst>
    <p:notesMasterId r:id="rId21"/>
  </p:notesMasterIdLst>
  <p:handoutMasterIdLst>
    <p:handoutMasterId r:id="rId22"/>
  </p:handoutMasterIdLst>
  <p:sldIdLst>
    <p:sldId id="258" r:id="rId7"/>
    <p:sldId id="262" r:id="rId8"/>
    <p:sldId id="327" r:id="rId9"/>
    <p:sldId id="351" r:id="rId10"/>
    <p:sldId id="376" r:id="rId11"/>
    <p:sldId id="341" r:id="rId12"/>
    <p:sldId id="261" r:id="rId13"/>
    <p:sldId id="386" r:id="rId14"/>
    <p:sldId id="384" r:id="rId15"/>
    <p:sldId id="356" r:id="rId16"/>
    <p:sldId id="357" r:id="rId17"/>
    <p:sldId id="354" r:id="rId18"/>
    <p:sldId id="380" r:id="rId19"/>
    <p:sldId id="385" r:id="rId20"/>
  </p:sldIdLst>
  <p:sldSz cx="9144000" cy="6858000" type="screen4x3"/>
  <p:notesSz cx="9232900" cy="14706600"/>
  <p:defaultTextStyle>
    <a:defPPr>
      <a:defRPr lang="en-US"/>
    </a:defPPr>
    <a:lvl1pPr algn="l" rtl="0" fontAlgn="base">
      <a:spcBef>
        <a:spcPct val="40000"/>
      </a:spcBef>
      <a:spcAft>
        <a:spcPct val="0"/>
      </a:spcAft>
      <a:buClr>
        <a:schemeClr val="bg1"/>
      </a:buClr>
      <a:buFont typeface="Wingdings" charset="2"/>
      <a:buChar char="§"/>
      <a:defRPr sz="16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40000"/>
      </a:spcBef>
      <a:spcAft>
        <a:spcPct val="0"/>
      </a:spcAft>
      <a:buClr>
        <a:schemeClr val="bg1"/>
      </a:buClr>
      <a:buFont typeface="Wingdings" charset="2"/>
      <a:buChar char="§"/>
      <a:defRPr sz="16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40000"/>
      </a:spcBef>
      <a:spcAft>
        <a:spcPct val="0"/>
      </a:spcAft>
      <a:buClr>
        <a:schemeClr val="bg1"/>
      </a:buClr>
      <a:buFont typeface="Wingdings" charset="2"/>
      <a:buChar char="§"/>
      <a:defRPr sz="16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40000"/>
      </a:spcBef>
      <a:spcAft>
        <a:spcPct val="0"/>
      </a:spcAft>
      <a:buClr>
        <a:schemeClr val="bg1"/>
      </a:buClr>
      <a:buFont typeface="Wingdings" charset="2"/>
      <a:buChar char="§"/>
      <a:defRPr sz="16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40000"/>
      </a:spcBef>
      <a:spcAft>
        <a:spcPct val="0"/>
      </a:spcAft>
      <a:buClr>
        <a:schemeClr val="bg1"/>
      </a:buClr>
      <a:buFont typeface="Wingdings" charset="2"/>
      <a:buChar char="§"/>
      <a:defRPr sz="16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viane Yargeau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DF7"/>
    <a:srgbClr val="FFFEF7"/>
    <a:srgbClr val="DAEDEF"/>
    <a:srgbClr val="E2AC11"/>
    <a:srgbClr val="B00202"/>
    <a:srgbClr val="7D9BC5"/>
    <a:srgbClr val="66A59E"/>
    <a:srgbClr val="D15B5C"/>
    <a:srgbClr val="717EB5"/>
    <a:srgbClr val="9FC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533" autoAdjust="0"/>
    <p:restoredTop sz="80544" autoAdjust="0"/>
  </p:normalViewPr>
  <p:slideViewPr>
    <p:cSldViewPr snapToGrid="0">
      <p:cViewPr varScale="1">
        <p:scale>
          <a:sx n="88" d="100"/>
          <a:sy n="88" d="100"/>
        </p:scale>
        <p:origin x="1794" y="84"/>
      </p:cViewPr>
      <p:guideLst>
        <p:guide orient="horz" pos="2160"/>
        <p:guide pos="3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Viv's%20iMac%20HD:Users:vivianeyargeau:Documents:Dropbox:2_RESEARCH:Publications:Pharmaceuticals:Paper21_Opioids:2_Mtl%20illicit%20and%20opioid%20drugs%20in%20Water%20&amp;%20POCI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Viv's%20iMac%20HD:Users:vivianeyargeau:Documents:Dropbox:2_RESEARCH:Publications:Pharmaceuticals:Paper21_Opioids:2_Mtl%20illicit%20and%20opioid%20drugs%20in%20Water%20&amp;%20POCI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Viv's%20iMac%20HD:Users:vivianeyargeau:Documents:Dropbox:2_RESEARCH:Conferences:CAWQ:CAWQ2012_Burlington:Proportion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Viv's%20iMac%20HD:Users:vivianeyargeau:Documents:Dropbox:2_RESEARCH:Conferences:CAWQ:CAWQ2012_Burlington:Proportions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Viv's%20iMac%20HD:Users:vivianeyargeau:Documents:Dropbox:2_RESEARCH:Conferences:CAWQ:CAWQ2012_Burlington:Proportions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Viv's%20iMac%20HD:Users:vivianeyargeau:Documents:Dropbox:2_RESEARCH:Conferences:CAWQ:CAWQ2012_Burlington:Proporti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/>
              <a:t>Montreal - Untreated</a:t>
            </a:r>
          </a:p>
        </c:rich>
      </c:tx>
      <c:layout>
        <c:manualLayout>
          <c:xMode val="edge"/>
          <c:yMode val="edge"/>
          <c:x val="0.81120264388156904"/>
          <c:y val="0.905024249686181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7047676863678"/>
          <c:y val="4.7215565445623602E-2"/>
          <c:w val="0.16269076031833199"/>
          <c:h val="0.682508837073052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'Variations over week (2)'!$B$30</c:f>
              <c:strCache>
                <c:ptCount val="1"/>
                <c:pt idx="0">
                  <c:v>TU</c:v>
                </c:pt>
              </c:strCache>
            </c:strRef>
          </c:tx>
          <c:spPr>
            <a:solidFill>
              <a:srgbClr val="800000"/>
            </a:solidFill>
          </c:spPr>
          <c:invertIfNegative val="0"/>
          <c:cat>
            <c:strRef>
              <c:f>'Variations over week (2)'!$C$29:$E$29</c:f>
              <c:strCache>
                <c:ptCount val="3"/>
                <c:pt idx="0">
                  <c:v>benzoylecgonine</c:v>
                </c:pt>
                <c:pt idx="1">
                  <c:v>cocaine</c:v>
                </c:pt>
                <c:pt idx="2">
                  <c:v>ephedrine</c:v>
                </c:pt>
              </c:strCache>
            </c:strRef>
          </c:cat>
          <c:val>
            <c:numRef>
              <c:f>'Variations over week (2)'!$C$30:$E$30</c:f>
              <c:numCache>
                <c:formatCode>0.00</c:formatCode>
                <c:ptCount val="3"/>
                <c:pt idx="0">
                  <c:v>848.66666666666663</c:v>
                </c:pt>
                <c:pt idx="1">
                  <c:v>298</c:v>
                </c:pt>
                <c:pt idx="2">
                  <c:v>519.13333333333355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50-7747-B8C9-66B3B7AC3EF9}"/>
            </c:ext>
          </c:extLst>
        </c:ser>
        <c:ser>
          <c:idx val="1"/>
          <c:order val="1"/>
          <c:tx>
            <c:strRef>
              <c:f>'Variations over week (2)'!$B$31</c:f>
              <c:strCache>
                <c:ptCount val="1"/>
                <c:pt idx="0">
                  <c:v>TH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'Variations over week (2)'!$C$29:$E$29</c:f>
              <c:strCache>
                <c:ptCount val="3"/>
                <c:pt idx="0">
                  <c:v>benzoylecgonine</c:v>
                </c:pt>
                <c:pt idx="1">
                  <c:v>cocaine</c:v>
                </c:pt>
                <c:pt idx="2">
                  <c:v>ephedrine</c:v>
                </c:pt>
              </c:strCache>
            </c:strRef>
          </c:cat>
          <c:val>
            <c:numRef>
              <c:f>'Variations over week (2)'!$C$31:$E$31</c:f>
              <c:numCache>
                <c:formatCode>0.00</c:formatCode>
                <c:ptCount val="3"/>
                <c:pt idx="0">
                  <c:v>1208</c:v>
                </c:pt>
                <c:pt idx="1">
                  <c:v>445</c:v>
                </c:pt>
                <c:pt idx="2">
                  <c:v>483.13333333333338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50-7747-B8C9-66B3B7AC3EF9}"/>
            </c:ext>
          </c:extLst>
        </c:ser>
        <c:ser>
          <c:idx val="2"/>
          <c:order val="2"/>
          <c:tx>
            <c:strRef>
              <c:f>'Variations over week (2)'!$B$32</c:f>
              <c:strCache>
                <c:ptCount val="1"/>
                <c:pt idx="0">
                  <c:v>SA</c:v>
                </c:pt>
              </c:strCache>
            </c:strRef>
          </c:tx>
          <c:spPr>
            <a:solidFill>
              <a:srgbClr val="7D9BC5"/>
            </a:solidFill>
          </c:spPr>
          <c:invertIfNegative val="0"/>
          <c:cat>
            <c:strRef>
              <c:f>'Variations over week (2)'!$C$29:$E$29</c:f>
              <c:strCache>
                <c:ptCount val="3"/>
                <c:pt idx="0">
                  <c:v>benzoylecgonine</c:v>
                </c:pt>
                <c:pt idx="1">
                  <c:v>cocaine</c:v>
                </c:pt>
                <c:pt idx="2">
                  <c:v>ephedrine</c:v>
                </c:pt>
              </c:strCache>
            </c:strRef>
          </c:cat>
          <c:val>
            <c:numRef>
              <c:f>'Variations over week (2)'!$C$32:$E$32</c:f>
              <c:numCache>
                <c:formatCode>0.00</c:formatCode>
                <c:ptCount val="3"/>
                <c:pt idx="0">
                  <c:v>1328</c:v>
                </c:pt>
                <c:pt idx="1">
                  <c:v>392.83333333333331</c:v>
                </c:pt>
                <c:pt idx="2">
                  <c:v>356.86666666666667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50-7747-B8C9-66B3B7AC3EF9}"/>
            </c:ext>
          </c:extLst>
        </c:ser>
        <c:ser>
          <c:idx val="3"/>
          <c:order val="3"/>
          <c:tx>
            <c:strRef>
              <c:f>'Variations over week (2)'!$B$33</c:f>
              <c:strCache>
                <c:ptCount val="1"/>
                <c:pt idx="0">
                  <c:v>SU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cat>
            <c:strRef>
              <c:f>'Variations over week (2)'!$C$29:$E$29</c:f>
              <c:strCache>
                <c:ptCount val="3"/>
                <c:pt idx="0">
                  <c:v>benzoylecgonine</c:v>
                </c:pt>
                <c:pt idx="1">
                  <c:v>cocaine</c:v>
                </c:pt>
                <c:pt idx="2">
                  <c:v>ephedrine</c:v>
                </c:pt>
              </c:strCache>
            </c:strRef>
          </c:cat>
          <c:val>
            <c:numRef>
              <c:f>'Variations over week (2)'!$C$33:$E$33</c:f>
              <c:numCache>
                <c:formatCode>0.00</c:formatCode>
                <c:ptCount val="3"/>
                <c:pt idx="0">
                  <c:v>1330</c:v>
                </c:pt>
                <c:pt idx="1">
                  <c:v>388.83333333333331</c:v>
                </c:pt>
                <c:pt idx="2">
                  <c:v>358.46666666666658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50-7747-B8C9-66B3B7AC3E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5154648"/>
        <c:axId val="2125157832"/>
      </c:barChart>
      <c:catAx>
        <c:axId val="2125154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25157832"/>
        <c:crosses val="autoZero"/>
        <c:auto val="1"/>
        <c:lblAlgn val="ctr"/>
        <c:lblOffset val="100"/>
        <c:noMultiLvlLbl val="0"/>
      </c:catAx>
      <c:valAx>
        <c:axId val="21251578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Concentration in untreated water (ng/L)</a:t>
                </a:r>
              </a:p>
            </c:rich>
          </c:tx>
          <c:layout>
            <c:manualLayout>
              <c:xMode val="edge"/>
              <c:yMode val="edge"/>
              <c:x val="1.7617361521588298E-2"/>
              <c:y val="6.7774405423576795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2125154648"/>
        <c:crosses val="autoZero"/>
        <c:crossBetween val="between"/>
      </c:valAx>
      <c:spPr>
        <a:ln>
          <a:solidFill>
            <a:schemeClr val="bg1">
              <a:lumMod val="7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90212362343595998"/>
          <c:y val="0.33862408865558502"/>
          <c:w val="8.3767029121359804E-2"/>
          <c:h val="0.31904811898512703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13465718528995E-2"/>
          <c:y val="4.72155399395481E-2"/>
          <c:w val="0.71672963052273397"/>
          <c:h val="0.683409379011392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'Variations over week (2)'!$B$30</c:f>
              <c:strCache>
                <c:ptCount val="1"/>
                <c:pt idx="0">
                  <c:v>TU</c:v>
                </c:pt>
              </c:strCache>
            </c:strRef>
          </c:tx>
          <c:spPr>
            <a:solidFill>
              <a:srgbClr val="800000"/>
            </a:solidFill>
          </c:spPr>
          <c:invertIfNegative val="0"/>
          <c:cat>
            <c:strRef>
              <c:f>'Variations over week (2)'!$F$29:$N$29</c:f>
              <c:strCache>
                <c:ptCount val="9"/>
                <c:pt idx="0">
                  <c:v>amphetamine</c:v>
                </c:pt>
                <c:pt idx="1">
                  <c:v>methamphetamine</c:v>
                </c:pt>
                <c:pt idx="2">
                  <c:v>MDMA</c:v>
                </c:pt>
                <c:pt idx="3">
                  <c:v>morphine</c:v>
                </c:pt>
                <c:pt idx="4">
                  <c:v>Codeine</c:v>
                </c:pt>
                <c:pt idx="5">
                  <c:v>ketamine</c:v>
                </c:pt>
                <c:pt idx="6">
                  <c:v>tramadol</c:v>
                </c:pt>
                <c:pt idx="7">
                  <c:v>EDDP</c:v>
                </c:pt>
                <c:pt idx="8">
                  <c:v>methadone</c:v>
                </c:pt>
              </c:strCache>
            </c:strRef>
          </c:cat>
          <c:val>
            <c:numRef>
              <c:f>'Variations over week (2)'!$F$30:$N$30</c:f>
              <c:numCache>
                <c:formatCode>0.00</c:formatCode>
                <c:ptCount val="9"/>
                <c:pt idx="0">
                  <c:v>19.5</c:v>
                </c:pt>
                <c:pt idx="1">
                  <c:v>9.6393333333333313</c:v>
                </c:pt>
                <c:pt idx="2">
                  <c:v>32.986666666666082</c:v>
                </c:pt>
                <c:pt idx="3">
                  <c:v>17.84</c:v>
                </c:pt>
                <c:pt idx="4">
                  <c:v>58</c:v>
                </c:pt>
                <c:pt idx="5">
                  <c:v>32.546666666666141</c:v>
                </c:pt>
                <c:pt idx="6">
                  <c:v>19.186666666666671</c:v>
                </c:pt>
                <c:pt idx="7">
                  <c:v>149.05333333333331</c:v>
                </c:pt>
                <c:pt idx="8">
                  <c:v>2.0464000000000002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8F-BE48-9F3F-6C50E21B3902}"/>
            </c:ext>
          </c:extLst>
        </c:ser>
        <c:ser>
          <c:idx val="1"/>
          <c:order val="1"/>
          <c:tx>
            <c:strRef>
              <c:f>'Variations over week (2)'!$B$31</c:f>
              <c:strCache>
                <c:ptCount val="1"/>
                <c:pt idx="0">
                  <c:v>TH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'Variations over week (2)'!$F$29:$N$29</c:f>
              <c:strCache>
                <c:ptCount val="9"/>
                <c:pt idx="0">
                  <c:v>amphetamine</c:v>
                </c:pt>
                <c:pt idx="1">
                  <c:v>methamphetamine</c:v>
                </c:pt>
                <c:pt idx="2">
                  <c:v>MDMA</c:v>
                </c:pt>
                <c:pt idx="3">
                  <c:v>morphine</c:v>
                </c:pt>
                <c:pt idx="4">
                  <c:v>Codeine</c:v>
                </c:pt>
                <c:pt idx="5">
                  <c:v>ketamine</c:v>
                </c:pt>
                <c:pt idx="6">
                  <c:v>tramadol</c:v>
                </c:pt>
                <c:pt idx="7">
                  <c:v>EDDP</c:v>
                </c:pt>
                <c:pt idx="8">
                  <c:v>methadone</c:v>
                </c:pt>
              </c:strCache>
            </c:strRef>
          </c:cat>
          <c:val>
            <c:numRef>
              <c:f>'Variations over week (2)'!$F$31:$N$31</c:f>
              <c:numCache>
                <c:formatCode>0.00</c:formatCode>
                <c:ptCount val="9"/>
                <c:pt idx="0">
                  <c:v>27.593333333333039</c:v>
                </c:pt>
                <c:pt idx="1">
                  <c:v>13.305999999999999</c:v>
                </c:pt>
                <c:pt idx="2">
                  <c:v>35.893333333333331</c:v>
                </c:pt>
                <c:pt idx="3">
                  <c:v>23.24666666666667</c:v>
                </c:pt>
                <c:pt idx="4">
                  <c:v>98.600000000000009</c:v>
                </c:pt>
                <c:pt idx="5">
                  <c:v>35.42</c:v>
                </c:pt>
                <c:pt idx="6">
                  <c:v>20.113333333333319</c:v>
                </c:pt>
                <c:pt idx="7">
                  <c:v>134.5333333333333</c:v>
                </c:pt>
                <c:pt idx="8">
                  <c:v>3.9693333333333332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8F-BE48-9F3F-6C50E21B3902}"/>
            </c:ext>
          </c:extLst>
        </c:ser>
        <c:ser>
          <c:idx val="2"/>
          <c:order val="2"/>
          <c:tx>
            <c:strRef>
              <c:f>'Variations over week (2)'!$B$32</c:f>
              <c:strCache>
                <c:ptCount val="1"/>
                <c:pt idx="0">
                  <c:v>SA</c:v>
                </c:pt>
              </c:strCache>
            </c:strRef>
          </c:tx>
          <c:spPr>
            <a:solidFill>
              <a:srgbClr val="7D9BC5"/>
            </a:solidFill>
          </c:spPr>
          <c:invertIfNegative val="0"/>
          <c:cat>
            <c:strRef>
              <c:f>'Variations over week (2)'!$F$29:$N$29</c:f>
              <c:strCache>
                <c:ptCount val="9"/>
                <c:pt idx="0">
                  <c:v>amphetamine</c:v>
                </c:pt>
                <c:pt idx="1">
                  <c:v>methamphetamine</c:v>
                </c:pt>
                <c:pt idx="2">
                  <c:v>MDMA</c:v>
                </c:pt>
                <c:pt idx="3">
                  <c:v>morphine</c:v>
                </c:pt>
                <c:pt idx="4">
                  <c:v>Codeine</c:v>
                </c:pt>
                <c:pt idx="5">
                  <c:v>ketamine</c:v>
                </c:pt>
                <c:pt idx="6">
                  <c:v>tramadol</c:v>
                </c:pt>
                <c:pt idx="7">
                  <c:v>EDDP</c:v>
                </c:pt>
                <c:pt idx="8">
                  <c:v>methadone</c:v>
                </c:pt>
              </c:strCache>
            </c:strRef>
          </c:cat>
          <c:val>
            <c:numRef>
              <c:f>'Variations over week (2)'!$F$32:$N$32</c:f>
              <c:numCache>
                <c:formatCode>0.00</c:formatCode>
                <c:ptCount val="9"/>
                <c:pt idx="0">
                  <c:v>18.193333333333179</c:v>
                </c:pt>
                <c:pt idx="1">
                  <c:v>16.393333333333079</c:v>
                </c:pt>
                <c:pt idx="2">
                  <c:v>54.46</c:v>
                </c:pt>
                <c:pt idx="3">
                  <c:v>19.742666666666661</c:v>
                </c:pt>
                <c:pt idx="4">
                  <c:v>65.666666666666671</c:v>
                </c:pt>
                <c:pt idx="5">
                  <c:v>36.380000000000003</c:v>
                </c:pt>
                <c:pt idx="6">
                  <c:v>18.02</c:v>
                </c:pt>
                <c:pt idx="7">
                  <c:v>115.84</c:v>
                </c:pt>
                <c:pt idx="8">
                  <c:v>1.460666666666667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8F-BE48-9F3F-6C50E21B3902}"/>
            </c:ext>
          </c:extLst>
        </c:ser>
        <c:ser>
          <c:idx val="3"/>
          <c:order val="3"/>
          <c:tx>
            <c:strRef>
              <c:f>'Variations over week (2)'!$B$33</c:f>
              <c:strCache>
                <c:ptCount val="1"/>
                <c:pt idx="0">
                  <c:v>SU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cat>
            <c:strRef>
              <c:f>'Variations over week (2)'!$F$29:$N$29</c:f>
              <c:strCache>
                <c:ptCount val="9"/>
                <c:pt idx="0">
                  <c:v>amphetamine</c:v>
                </c:pt>
                <c:pt idx="1">
                  <c:v>methamphetamine</c:v>
                </c:pt>
                <c:pt idx="2">
                  <c:v>MDMA</c:v>
                </c:pt>
                <c:pt idx="3">
                  <c:v>morphine</c:v>
                </c:pt>
                <c:pt idx="4">
                  <c:v>Codeine</c:v>
                </c:pt>
                <c:pt idx="5">
                  <c:v>ketamine</c:v>
                </c:pt>
                <c:pt idx="6">
                  <c:v>tramadol</c:v>
                </c:pt>
                <c:pt idx="7">
                  <c:v>EDDP</c:v>
                </c:pt>
                <c:pt idx="8">
                  <c:v>methadone</c:v>
                </c:pt>
              </c:strCache>
            </c:strRef>
          </c:cat>
          <c:val>
            <c:numRef>
              <c:f>'Variations over week (2)'!$F$33:$N$33</c:f>
              <c:numCache>
                <c:formatCode>0.00</c:formatCode>
                <c:ptCount val="9"/>
                <c:pt idx="0">
                  <c:v>14.78</c:v>
                </c:pt>
                <c:pt idx="1">
                  <c:v>21.506666666666661</c:v>
                </c:pt>
                <c:pt idx="2">
                  <c:v>124.6</c:v>
                </c:pt>
                <c:pt idx="3">
                  <c:v>16.473333333333041</c:v>
                </c:pt>
                <c:pt idx="4">
                  <c:v>64.266666666666666</c:v>
                </c:pt>
                <c:pt idx="5">
                  <c:v>38.546666666666141</c:v>
                </c:pt>
                <c:pt idx="6">
                  <c:v>15.12666666666667</c:v>
                </c:pt>
                <c:pt idx="7">
                  <c:v>81.819999999999993</c:v>
                </c:pt>
                <c:pt idx="8">
                  <c:v>0.98599999999999999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8F-BE48-9F3F-6C50E21B3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3425384"/>
        <c:axId val="2123422312"/>
      </c:barChart>
      <c:catAx>
        <c:axId val="2123425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23422312"/>
        <c:crosses val="autoZero"/>
        <c:auto val="1"/>
        <c:lblAlgn val="ctr"/>
        <c:lblOffset val="100"/>
        <c:noMultiLvlLbl val="0"/>
      </c:catAx>
      <c:valAx>
        <c:axId val="2123422312"/>
        <c:scaling>
          <c:orientation val="minMax"/>
        </c:scaling>
        <c:delete val="0"/>
        <c:axPos val="r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Concentration in untreated water (</a:t>
                </a:r>
                <a:r>
                  <a:rPr lang="en-US" dirty="0" err="1"/>
                  <a:t>ng</a:t>
                </a:r>
                <a:r>
                  <a:rPr lang="en-US" dirty="0"/>
                  <a:t>/L)</a:t>
                </a:r>
              </a:p>
            </c:rich>
          </c:tx>
          <c:layout>
            <c:manualLayout>
              <c:xMode val="edge"/>
              <c:yMode val="edge"/>
              <c:x val="0.84909837725202197"/>
              <c:y val="7.3321477557908299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2123425384"/>
        <c:crosses val="max"/>
        <c:crossBetween val="between"/>
      </c:valAx>
      <c:spPr>
        <a:ln>
          <a:solidFill>
            <a:schemeClr val="bg1">
              <a:lumMod val="75000"/>
            </a:schemeClr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62071421547599"/>
          <c:y val="2.0291132296378401E-2"/>
          <c:w val="0.65287322230073896"/>
          <c:h val="0.9723970229275139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E85C"/>
              </a:solidFill>
            </c:spPr>
            <c:extLst>
              <c:ext xmlns:c16="http://schemas.microsoft.com/office/drawing/2014/chart" uri="{C3380CC4-5D6E-409C-BE32-E72D297353CC}">
                <c16:uniqueId val="{00000001-BBD8-1D46-A51D-EA70B479C6BD}"/>
              </c:ext>
            </c:extLst>
          </c:dPt>
          <c:dPt>
            <c:idx val="1"/>
            <c:bubble3D val="0"/>
            <c:spPr>
              <a:solidFill>
                <a:srgbClr val="4A8042"/>
              </a:solidFill>
            </c:spPr>
            <c:extLst>
              <c:ext xmlns:c16="http://schemas.microsoft.com/office/drawing/2014/chart" uri="{C3380CC4-5D6E-409C-BE32-E72D297353CC}">
                <c16:uniqueId val="{00000003-BBD8-1D46-A51D-EA70B479C6BD}"/>
              </c:ext>
            </c:extLst>
          </c:dPt>
          <c:dPt>
            <c:idx val="2"/>
            <c:bubble3D val="0"/>
            <c:spPr>
              <a:solidFill>
                <a:schemeClr val="accent5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BBD8-1D46-A51D-EA70B479C6BD}"/>
              </c:ext>
            </c:extLst>
          </c:dPt>
          <c:dPt>
            <c:idx val="3"/>
            <c:bubble3D val="0"/>
            <c:spPr>
              <a:solidFill>
                <a:srgbClr val="800000">
                  <a:alpha val="86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7-BBD8-1D46-A51D-EA70B479C6BD}"/>
              </c:ext>
            </c:extLst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BBD8-1D46-A51D-EA70B479C6BD}"/>
              </c:ext>
            </c:extLst>
          </c:dPt>
          <c:dLbls>
            <c:dLbl>
              <c:idx val="0"/>
              <c:layout>
                <c:manualLayout>
                  <c:x val="-0.23686740844554299"/>
                  <c:y val="8.682926866879399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D8-1D46-A51D-EA70B479C6BD}"/>
                </c:ext>
              </c:extLst>
            </c:dLbl>
            <c:dLbl>
              <c:idx val="1"/>
              <c:layout>
                <c:manualLayout>
                  <c:x val="4.4232040250816201E-2"/>
                  <c:y val="-0.1180424055619290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D8-1D46-A51D-EA70B479C6BD}"/>
                </c:ext>
              </c:extLst>
            </c:dLbl>
            <c:dLbl>
              <c:idx val="2"/>
              <c:layout>
                <c:manualLayout>
                  <c:x val="0.124398429379337"/>
                  <c:y val="-3.2418450961545803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Amph</a:t>
                    </a:r>
                    <a:r>
                      <a:rPr lang="en-US" dirty="0"/>
                      <a:t>. type
13%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BD8-1D46-A51D-EA70B479C6BD}"/>
                </c:ext>
              </c:extLst>
            </c:dLbl>
            <c:dLbl>
              <c:idx val="3"/>
              <c:layout>
                <c:manualLayout>
                  <c:x val="0.16319391342644701"/>
                  <c:y val="0.13083192965497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BD8-1D46-A51D-EA70B479C6B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Sheet1!$A$35:$A$39</c:f>
              <c:strCache>
                <c:ptCount val="5"/>
                <c:pt idx="0">
                  <c:v>Cannabis</c:v>
                </c:pt>
                <c:pt idx="1">
                  <c:v>Cocaine-type</c:v>
                </c:pt>
                <c:pt idx="2">
                  <c:v>Amphetamine-type</c:v>
                </c:pt>
                <c:pt idx="3">
                  <c:v>Opioids</c:v>
                </c:pt>
                <c:pt idx="4">
                  <c:v>Others</c:v>
                </c:pt>
              </c:strCache>
            </c:strRef>
          </c:cat>
          <c:val>
            <c:numRef>
              <c:f>Sheet1!$B$35:$B$39</c:f>
              <c:numCache>
                <c:formatCode>General</c:formatCode>
                <c:ptCount val="5"/>
                <c:pt idx="0">
                  <c:v>35.299999999999997</c:v>
                </c:pt>
                <c:pt idx="1">
                  <c:v>31.2</c:v>
                </c:pt>
                <c:pt idx="2">
                  <c:v>12.4</c:v>
                </c:pt>
                <c:pt idx="3">
                  <c:v>9.8000000000000007</c:v>
                </c:pt>
                <c:pt idx="4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BD8-1D46-A51D-EA70B479C6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700" b="1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021661323955101E-2"/>
          <c:y val="3.7263220646315098E-2"/>
          <c:w val="0.96788553110703102"/>
          <c:h val="0.93178270697235399"/>
        </c:manualLayout>
      </c:layout>
      <c:ofPieChart>
        <c:ofPieType val="pie"/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dkEdge">
              <a:bevelT w="107950" h="50800" prst="coolSlant"/>
            </a:sp3d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 prstMaterial="dkEdge">
                <a:bevelT w="107950" h="50800" prst="coolSlant"/>
              </a:sp3d>
            </c:spPr>
            <c:extLst>
              <c:ext xmlns:c16="http://schemas.microsoft.com/office/drawing/2014/chart" uri="{C3380CC4-5D6E-409C-BE32-E72D297353CC}">
                <c16:uniqueId val="{00000001-7FC4-ED4B-80E3-B9BE07D487AE}"/>
              </c:ext>
            </c:extLst>
          </c:dPt>
          <c:dPt>
            <c:idx val="1"/>
            <c:bubble3D val="0"/>
            <c:spPr>
              <a:solidFill>
                <a:srgbClr val="FFE85C"/>
              </a:solidFill>
              <a:scene3d>
                <a:camera prst="orthographicFront"/>
                <a:lightRig rig="threePt" dir="t"/>
              </a:scene3d>
              <a:sp3d prstMaterial="dkEdge">
                <a:bevelT w="107950" h="50800" prst="coolSlant"/>
              </a:sp3d>
            </c:spPr>
            <c:extLst>
              <c:ext xmlns:c16="http://schemas.microsoft.com/office/drawing/2014/chart" uri="{C3380CC4-5D6E-409C-BE32-E72D297353CC}">
                <c16:uniqueId val="{00000003-7FC4-ED4B-80E3-B9BE07D487AE}"/>
              </c:ext>
            </c:extLst>
          </c:dPt>
          <c:dPt>
            <c:idx val="2"/>
            <c:bubble3D val="0"/>
            <c:spPr>
              <a:solidFill>
                <a:srgbClr val="800000">
                  <a:alpha val="86000"/>
                </a:srgbClr>
              </a:solidFill>
              <a:scene3d>
                <a:camera prst="orthographicFront"/>
                <a:lightRig rig="threePt" dir="t"/>
              </a:scene3d>
              <a:sp3d prstMaterial="dkEdge">
                <a:bevelT w="107950" h="50800" prst="coolSlant"/>
              </a:sp3d>
            </c:spPr>
            <c:extLst>
              <c:ext xmlns:c16="http://schemas.microsoft.com/office/drawing/2014/chart" uri="{C3380CC4-5D6E-409C-BE32-E72D297353CC}">
                <c16:uniqueId val="{00000005-7FC4-ED4B-80E3-B9BE07D487AE}"/>
              </c:ext>
            </c:extLst>
          </c:dPt>
          <c:dPt>
            <c:idx val="3"/>
            <c:bubble3D val="0"/>
            <c:spPr>
              <a:solidFill>
                <a:srgbClr val="4A8042"/>
              </a:solidFill>
              <a:scene3d>
                <a:camera prst="orthographicFront"/>
                <a:lightRig rig="threePt" dir="t"/>
              </a:scene3d>
              <a:sp3d prstMaterial="dkEdge">
                <a:bevelT w="107950" h="50800" prst="coolSlant"/>
              </a:sp3d>
            </c:spPr>
            <c:extLst>
              <c:ext xmlns:c16="http://schemas.microsoft.com/office/drawing/2014/chart" uri="{C3380CC4-5D6E-409C-BE32-E72D297353CC}">
                <c16:uniqueId val="{00000007-7FC4-ED4B-80E3-B9BE07D487AE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dkEdge">
                <a:bevelT w="107950" h="50800" prst="coolSlant"/>
              </a:sp3d>
            </c:spPr>
            <c:extLst>
              <c:ext xmlns:c16="http://schemas.microsoft.com/office/drawing/2014/chart" uri="{C3380CC4-5D6E-409C-BE32-E72D297353CC}">
                <c16:uniqueId val="{00000009-7FC4-ED4B-80E3-B9BE07D487AE}"/>
              </c:ext>
            </c:extLst>
          </c:dPt>
          <c:dPt>
            <c:idx val="5"/>
            <c:bubble3D val="0"/>
            <c:explosion val="5"/>
            <c:spPr>
              <a:solidFill>
                <a:schemeClr val="bg1">
                  <a:lumMod val="85000"/>
                </a:schemeClr>
              </a:solidFill>
              <a:scene3d>
                <a:camera prst="orthographicFront"/>
                <a:lightRig rig="threePt" dir="t"/>
              </a:scene3d>
              <a:sp3d prstMaterial="dkEdge">
                <a:bevelT w="107950" h="50800" prst="coolSlant"/>
              </a:sp3d>
            </c:spPr>
            <c:extLst>
              <c:ext xmlns:c16="http://schemas.microsoft.com/office/drawing/2014/chart" uri="{C3380CC4-5D6E-409C-BE32-E72D297353CC}">
                <c16:uniqueId val="{0000000B-7FC4-ED4B-80E3-B9BE07D487AE}"/>
              </c:ext>
            </c:extLst>
          </c:dPt>
          <c:dLbls>
            <c:dLbl>
              <c:idx val="0"/>
              <c:layout>
                <c:manualLayout>
                  <c:x val="8.4495600841657803E-2"/>
                  <c:y val="-0.1303915702228400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C4-ED4B-80E3-B9BE07D487AE}"/>
                </c:ext>
              </c:extLst>
            </c:dLbl>
            <c:dLbl>
              <c:idx val="2"/>
              <c:layout>
                <c:manualLayout>
                  <c:x val="9.3877977944657007E-2"/>
                  <c:y val="-0.1459861442305440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FC4-ED4B-80E3-B9BE07D487AE}"/>
                </c:ext>
              </c:extLst>
            </c:dLbl>
            <c:dLbl>
              <c:idx val="3"/>
              <c:layout>
                <c:manualLayout>
                  <c:x val="5.6918214744891603E-3"/>
                  <c:y val="0.24675875963957999"/>
                </c:manualLayout>
              </c:layout>
              <c:tx>
                <c:rich>
                  <a:bodyPr/>
                  <a:lstStyle/>
                  <a:p>
                    <a:endParaRPr lang="en-US" sz="1100" dirty="0"/>
                  </a:p>
                  <a:p>
                    <a:r>
                      <a:rPr lang="en-US" sz="1100" dirty="0"/>
                      <a:t>Cocaine-</a:t>
                    </a:r>
                  </a:p>
                  <a:p>
                    <a:r>
                      <a:rPr lang="en-US" sz="1100" dirty="0"/>
                      <a:t>type
31%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FC4-ED4B-80E3-B9BE07D487AE}"/>
                </c:ext>
              </c:extLst>
            </c:dLbl>
            <c:dLbl>
              <c:idx val="4"/>
              <c:layout>
                <c:manualLayout>
                  <c:x val="-6.4497257588204598E-2"/>
                  <c:y val="-0.17707715517085201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err="1"/>
                      <a:t>Amph</a:t>
                    </a:r>
                    <a:r>
                      <a:rPr lang="en-US" sz="1100" dirty="0"/>
                      <a:t>.</a:t>
                    </a:r>
                  </a:p>
                  <a:p>
                    <a:r>
                      <a:rPr lang="en-US" sz="1100" dirty="0"/>
                      <a:t>type
13%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FC4-ED4B-80E3-B9BE07D487AE}"/>
                </c:ext>
              </c:extLst>
            </c:dLbl>
            <c:dLbl>
              <c:idx val="5"/>
              <c:layout>
                <c:manualLayout>
                  <c:x val="-0.18896003859201399"/>
                  <c:y val="-1.26182965299684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b="1"/>
                      <a:t>Three</a:t>
                    </a:r>
                    <a:r>
                      <a:rPr lang="en-US" sz="1400" b="1" baseline="0"/>
                      <a:t> types</a:t>
                    </a:r>
                  </a:p>
                  <a:p>
                    <a:pPr>
                      <a:defRPr sz="1400" b="1"/>
                    </a:pPr>
                    <a:r>
                      <a:rPr lang="en-US" sz="1400" b="1" baseline="0"/>
                      <a:t> studied</a:t>
                    </a:r>
                    <a:r>
                      <a:rPr lang="en-US" sz="1400" b="1"/>
                      <a:t>
54%</a:t>
                    </a:r>
                    <a:endParaRPr lang="en-US" sz="140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7FC4-ED4B-80E3-B9BE07D487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Sheet1!$A$4:$A$8</c:f>
              <c:strCache>
                <c:ptCount val="5"/>
                <c:pt idx="0">
                  <c:v>Others</c:v>
                </c:pt>
                <c:pt idx="1">
                  <c:v>Cannabis</c:v>
                </c:pt>
                <c:pt idx="2">
                  <c:v>Opioids</c:v>
                </c:pt>
                <c:pt idx="3">
                  <c:v>Cocaine-type</c:v>
                </c:pt>
                <c:pt idx="4">
                  <c:v>Amphetamine-type</c:v>
                </c:pt>
              </c:strCache>
            </c:strRef>
          </c:cat>
          <c:val>
            <c:numRef>
              <c:f>Sheet1!$B$4:$B$8</c:f>
              <c:numCache>
                <c:formatCode>General</c:formatCode>
                <c:ptCount val="5"/>
                <c:pt idx="0">
                  <c:v>11.3</c:v>
                </c:pt>
                <c:pt idx="1">
                  <c:v>35.299999999999997</c:v>
                </c:pt>
                <c:pt idx="2">
                  <c:v>9.8000000000000007</c:v>
                </c:pt>
                <c:pt idx="3">
                  <c:v>31.2</c:v>
                </c:pt>
                <c:pt idx="4">
                  <c:v>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FC4-ED4B-80E3-B9BE07D487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162071421547599"/>
          <c:y val="2.0291132296378401E-2"/>
          <c:w val="0.65287322230073896"/>
          <c:h val="0.9723970229275139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E85C"/>
              </a:solidFill>
            </c:spPr>
            <c:extLst>
              <c:ext xmlns:c16="http://schemas.microsoft.com/office/drawing/2014/chart" uri="{C3380CC4-5D6E-409C-BE32-E72D297353CC}">
                <c16:uniqueId val="{00000001-E449-0B42-AF6A-4713D00F71E1}"/>
              </c:ext>
            </c:extLst>
          </c:dPt>
          <c:dPt>
            <c:idx val="1"/>
            <c:bubble3D val="0"/>
            <c:spPr>
              <a:solidFill>
                <a:srgbClr val="4A8042"/>
              </a:solidFill>
            </c:spPr>
            <c:extLst>
              <c:ext xmlns:c16="http://schemas.microsoft.com/office/drawing/2014/chart" uri="{C3380CC4-5D6E-409C-BE32-E72D297353CC}">
                <c16:uniqueId val="{00000003-E449-0B42-AF6A-4713D00F71E1}"/>
              </c:ext>
            </c:extLst>
          </c:dPt>
          <c:dPt>
            <c:idx val="2"/>
            <c:bubble3D val="0"/>
            <c:spPr>
              <a:solidFill>
                <a:schemeClr val="accent5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E449-0B42-AF6A-4713D00F71E1}"/>
              </c:ext>
            </c:extLst>
          </c:dPt>
          <c:dPt>
            <c:idx val="3"/>
            <c:bubble3D val="0"/>
            <c:spPr>
              <a:solidFill>
                <a:srgbClr val="800000">
                  <a:alpha val="86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7-E449-0B42-AF6A-4713D00F71E1}"/>
              </c:ext>
            </c:extLst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E449-0B42-AF6A-4713D00F71E1}"/>
              </c:ext>
            </c:extLst>
          </c:dPt>
          <c:dLbls>
            <c:dLbl>
              <c:idx val="0"/>
              <c:layout>
                <c:manualLayout>
                  <c:x val="-0.23686740844554299"/>
                  <c:y val="8.682926866879399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49-0B42-AF6A-4713D00F71E1}"/>
                </c:ext>
              </c:extLst>
            </c:dLbl>
            <c:dLbl>
              <c:idx val="1"/>
              <c:layout>
                <c:manualLayout>
                  <c:x val="4.4232040250816201E-2"/>
                  <c:y val="-0.1180424055619290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49-0B42-AF6A-4713D00F71E1}"/>
                </c:ext>
              </c:extLst>
            </c:dLbl>
            <c:dLbl>
              <c:idx val="2"/>
              <c:layout>
                <c:manualLayout>
                  <c:x val="0.124398429379337"/>
                  <c:y val="-3.2418450961545803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Amph</a:t>
                    </a:r>
                    <a:r>
                      <a:rPr lang="en-US" dirty="0"/>
                      <a:t>. type
13%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449-0B42-AF6A-4713D00F71E1}"/>
                </c:ext>
              </c:extLst>
            </c:dLbl>
            <c:dLbl>
              <c:idx val="3"/>
              <c:layout>
                <c:manualLayout>
                  <c:x val="0.16319391342644701"/>
                  <c:y val="0.13083192965497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449-0B42-AF6A-4713D00F71E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Sheet1!$A$34:$A$38</c:f>
              <c:strCache>
                <c:ptCount val="5"/>
                <c:pt idx="0">
                  <c:v>Cannabis</c:v>
                </c:pt>
                <c:pt idx="1">
                  <c:v>Cocaine-type</c:v>
                </c:pt>
                <c:pt idx="2">
                  <c:v>Amphetamine-type</c:v>
                </c:pt>
                <c:pt idx="3">
                  <c:v>Opioids</c:v>
                </c:pt>
                <c:pt idx="4">
                  <c:v>Others</c:v>
                </c:pt>
              </c:strCache>
            </c:strRef>
          </c:cat>
          <c:val>
            <c:numRef>
              <c:f>Sheet1!$B$34:$B$38</c:f>
              <c:numCache>
                <c:formatCode>General</c:formatCode>
                <c:ptCount val="5"/>
                <c:pt idx="0">
                  <c:v>35.299999999999997</c:v>
                </c:pt>
                <c:pt idx="1">
                  <c:v>31.2</c:v>
                </c:pt>
                <c:pt idx="2">
                  <c:v>12.4</c:v>
                </c:pt>
                <c:pt idx="3">
                  <c:v>9.8000000000000007</c:v>
                </c:pt>
                <c:pt idx="4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449-0B42-AF6A-4713D00F71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700" b="1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solidFill>
              <a:srgbClr val="4A8042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B03-4347-B673-2091D9332E0F}"/>
              </c:ext>
            </c:extLst>
          </c:dPt>
          <c:dPt>
            <c:idx val="1"/>
            <c:bubble3D val="0"/>
            <c:spPr>
              <a:solidFill>
                <a:schemeClr val="accent5">
                  <a:lumMod val="50000"/>
                  <a:alpha val="86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1B03-4347-B673-2091D9332E0F}"/>
              </c:ext>
            </c:extLst>
          </c:dPt>
          <c:dPt>
            <c:idx val="2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04-1B03-4347-B673-2091D9332E0F}"/>
              </c:ext>
            </c:extLst>
          </c:dPt>
          <c:dPt>
            <c:idx val="3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06-1B03-4347-B673-2091D9332E0F}"/>
              </c:ext>
            </c:extLst>
          </c:dPt>
          <c:dLbls>
            <c:dLbl>
              <c:idx val="0"/>
              <c:layout>
                <c:manualLayout>
                  <c:x val="2.07621576885955E-3"/>
                  <c:y val="0.21901300152576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/>
                      <a:t>Cocaine-type
31%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B03-4347-B673-2091D9332E0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100" b="1"/>
                      <a:t>Amph.</a:t>
                    </a:r>
                  </a:p>
                  <a:p>
                    <a:r>
                      <a:rPr lang="en-US" sz="1100" b="1"/>
                      <a:t>Type
15%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B03-4347-B673-2091D9332E0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100" b="1"/>
                      <a:t>Opioids
9%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B03-4347-B673-2091D9332E0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Opioids
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B03-4347-B673-2091D9332E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Sheet1!$K$3:$K$6</c:f>
              <c:strCache>
                <c:ptCount val="4"/>
                <c:pt idx="0">
                  <c:v>Cocaine-type</c:v>
                </c:pt>
                <c:pt idx="1">
                  <c:v>Amphetamine-type</c:v>
                </c:pt>
                <c:pt idx="3">
                  <c:v>Opioids</c:v>
                </c:pt>
              </c:strCache>
            </c:strRef>
          </c:cat>
          <c:val>
            <c:numRef>
              <c:f>Sheet1!$L$3:$L$6</c:f>
              <c:numCache>
                <c:formatCode>0.0</c:formatCode>
                <c:ptCount val="4"/>
                <c:pt idx="0">
                  <c:v>56.67913408243065</c:v>
                </c:pt>
                <c:pt idx="1">
                  <c:v>26.905817994950741</c:v>
                </c:pt>
                <c:pt idx="3">
                  <c:v>16.415047922618619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B03-4347-B673-2091D9332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8"/>
      </c:pieChart>
    </c:plotArea>
    <c:plotVisOnly val="1"/>
    <c:dispBlanksAs val="gap"/>
    <c:showDLblsOverMax val="0"/>
  </c:chart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tiff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tif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9CAA2D-F990-2D4F-BD0D-BBEF733F006F}" type="doc">
      <dgm:prSet loTypeId="urn:microsoft.com/office/officeart/2008/layout/VerticalCurvedList" loCatId="" qsTypeId="urn:microsoft.com/office/officeart/2005/8/quickstyle/3D6" qsCatId="3D" csTypeId="urn:microsoft.com/office/officeart/2005/8/colors/accent3_4" csCatId="accent3" phldr="1"/>
      <dgm:spPr>
        <a:scene3d>
          <a:camera prst="perspectiveRelaxedModerately" zoom="92000">
            <a:rot lat="20508000" lon="0" rev="0"/>
          </a:camera>
          <a:lightRig rig="balanced" dir="t">
            <a:rot lat="0" lon="0" rev="12700000"/>
          </a:lightRig>
        </a:scene3d>
      </dgm:spPr>
      <dgm:t>
        <a:bodyPr/>
        <a:lstStyle/>
        <a:p>
          <a:endParaRPr lang="en-US"/>
        </a:p>
      </dgm:t>
    </dgm:pt>
    <dgm:pt modelId="{AFC9E234-15B5-1744-B97F-3C247AE8CA5B}">
      <dgm:prSet phldrT="[Text]" custT="1"/>
      <dgm:spPr/>
      <dgm:t>
        <a:bodyPr/>
        <a:lstStyle/>
        <a:p>
          <a:r>
            <a:rPr lang="en-US" sz="2800" dirty="0">
              <a:solidFill>
                <a:schemeClr val="tx2">
                  <a:lumMod val="75000"/>
                  <a:lumOff val="25000"/>
                </a:schemeClr>
              </a:solidFill>
            </a:rPr>
            <a:t>Wastewater-based epidemiology (WBE)</a:t>
          </a:r>
        </a:p>
      </dgm:t>
    </dgm:pt>
    <dgm:pt modelId="{3F4A06C5-934C-D042-B4A4-F2787938BEC7}" type="parTrans" cxnId="{DA5E22B8-C2C2-4A42-B2DC-69EA2A23BBB0}">
      <dgm:prSet/>
      <dgm:spPr/>
      <dgm:t>
        <a:bodyPr/>
        <a:lstStyle/>
        <a:p>
          <a:endParaRPr lang="en-US" sz="2800">
            <a:solidFill>
              <a:schemeClr val="tx2">
                <a:lumMod val="75000"/>
                <a:lumOff val="25000"/>
              </a:schemeClr>
            </a:solidFill>
          </a:endParaRPr>
        </a:p>
      </dgm:t>
    </dgm:pt>
    <dgm:pt modelId="{FAC397B1-3468-584F-9B81-0829DAB626C6}" type="sibTrans" cxnId="{DA5E22B8-C2C2-4A42-B2DC-69EA2A23BBB0}">
      <dgm:prSet/>
      <dgm:spPr>
        <a:ln>
          <a:solidFill>
            <a:schemeClr val="accent3">
              <a:lumMod val="65000"/>
            </a:schemeClr>
          </a:solidFill>
        </a:ln>
        <a:effectLst>
          <a:glow rad="101600">
            <a:schemeClr val="accent3">
              <a:lumMod val="85000"/>
              <a:alpha val="75000"/>
            </a:schemeClr>
          </a:glow>
        </a:effectLst>
      </dgm:spPr>
      <dgm:t>
        <a:bodyPr/>
        <a:lstStyle/>
        <a:p>
          <a:endParaRPr lang="en-US" sz="2800">
            <a:solidFill>
              <a:schemeClr val="tx2">
                <a:lumMod val="75000"/>
                <a:lumOff val="25000"/>
              </a:schemeClr>
            </a:solidFill>
          </a:endParaRPr>
        </a:p>
      </dgm:t>
    </dgm:pt>
    <dgm:pt modelId="{DFE4AE8D-35BC-764E-9132-FA73D21BE923}">
      <dgm:prSet phldrT="[Text]" custT="1"/>
      <dgm:spPr/>
      <dgm:t>
        <a:bodyPr/>
        <a:lstStyle/>
        <a:p>
          <a:r>
            <a:rPr lang="en-US" sz="2800" dirty="0">
              <a:solidFill>
                <a:schemeClr val="tx2">
                  <a:lumMod val="75000"/>
                  <a:lumOff val="25000"/>
                </a:schemeClr>
              </a:solidFill>
            </a:rPr>
            <a:t>What we have learned</a:t>
          </a:r>
        </a:p>
      </dgm:t>
    </dgm:pt>
    <dgm:pt modelId="{DB93A614-DDD5-3E48-8D23-8FC0EFA6453D}" type="parTrans" cxnId="{07DEEB95-5C1B-654E-AA9E-07F609F8E9E8}">
      <dgm:prSet/>
      <dgm:spPr/>
      <dgm:t>
        <a:bodyPr/>
        <a:lstStyle/>
        <a:p>
          <a:endParaRPr lang="en-US" sz="2800">
            <a:solidFill>
              <a:schemeClr val="tx2">
                <a:lumMod val="75000"/>
                <a:lumOff val="25000"/>
              </a:schemeClr>
            </a:solidFill>
          </a:endParaRPr>
        </a:p>
      </dgm:t>
    </dgm:pt>
    <dgm:pt modelId="{3CC350E5-EC63-8D4D-A9C4-73F2982F5A2A}" type="sibTrans" cxnId="{07DEEB95-5C1B-654E-AA9E-07F609F8E9E8}">
      <dgm:prSet/>
      <dgm:spPr/>
      <dgm:t>
        <a:bodyPr/>
        <a:lstStyle/>
        <a:p>
          <a:endParaRPr lang="en-US" sz="2800">
            <a:solidFill>
              <a:schemeClr val="tx2">
                <a:lumMod val="75000"/>
                <a:lumOff val="25000"/>
              </a:schemeClr>
            </a:solidFill>
          </a:endParaRPr>
        </a:p>
      </dgm:t>
    </dgm:pt>
    <dgm:pt modelId="{20F37C46-B445-6241-9595-127DA8AE65A5}">
      <dgm:prSet phldrT="[Text]" custT="1"/>
      <dgm:spPr/>
      <dgm:t>
        <a:bodyPr/>
        <a:lstStyle/>
        <a:p>
          <a:r>
            <a:rPr lang="en-US" sz="2800" dirty="0">
              <a:solidFill>
                <a:schemeClr val="tx2">
                  <a:lumMod val="75000"/>
                  <a:lumOff val="25000"/>
                </a:schemeClr>
              </a:solidFill>
            </a:rPr>
            <a:t>Some interesting results</a:t>
          </a:r>
        </a:p>
      </dgm:t>
    </dgm:pt>
    <dgm:pt modelId="{4B3FB76F-87AC-0C4D-A6F9-53BE0C3F846B}" type="parTrans" cxnId="{8B925506-5A25-7B46-B206-321736A50B12}">
      <dgm:prSet/>
      <dgm:spPr/>
      <dgm:t>
        <a:bodyPr/>
        <a:lstStyle/>
        <a:p>
          <a:endParaRPr lang="en-US" sz="2800"/>
        </a:p>
      </dgm:t>
    </dgm:pt>
    <dgm:pt modelId="{00973686-906E-A04C-BFCF-32CEE6666570}" type="sibTrans" cxnId="{8B925506-5A25-7B46-B206-321736A50B12}">
      <dgm:prSet/>
      <dgm:spPr/>
      <dgm:t>
        <a:bodyPr/>
        <a:lstStyle/>
        <a:p>
          <a:endParaRPr lang="en-US" sz="2800"/>
        </a:p>
      </dgm:t>
    </dgm:pt>
    <dgm:pt modelId="{BA476813-94F3-9B47-9850-B27FA9DB65AD}" type="pres">
      <dgm:prSet presAssocID="{5F9CAA2D-F990-2D4F-BD0D-BBEF733F006F}" presName="Name0" presStyleCnt="0">
        <dgm:presLayoutVars>
          <dgm:chMax val="7"/>
          <dgm:chPref val="7"/>
          <dgm:dir/>
        </dgm:presLayoutVars>
      </dgm:prSet>
      <dgm:spPr/>
    </dgm:pt>
    <dgm:pt modelId="{91A5C089-5190-DB45-B665-A9055EA7A3AB}" type="pres">
      <dgm:prSet presAssocID="{5F9CAA2D-F990-2D4F-BD0D-BBEF733F006F}" presName="Name1" presStyleCnt="0"/>
      <dgm:spPr/>
    </dgm:pt>
    <dgm:pt modelId="{7A0FDA67-9684-2245-AF65-F1DF35FEDC14}" type="pres">
      <dgm:prSet presAssocID="{5F9CAA2D-F990-2D4F-BD0D-BBEF733F006F}" presName="cycle" presStyleCnt="0"/>
      <dgm:spPr/>
    </dgm:pt>
    <dgm:pt modelId="{EA6C6066-CB8D-E04A-9A70-6BF82C999DB6}" type="pres">
      <dgm:prSet presAssocID="{5F9CAA2D-F990-2D4F-BD0D-BBEF733F006F}" presName="srcNode" presStyleLbl="node1" presStyleIdx="0" presStyleCnt="3"/>
      <dgm:spPr/>
    </dgm:pt>
    <dgm:pt modelId="{F4AB3F8F-F72A-1047-909A-85107DEE3ACC}" type="pres">
      <dgm:prSet presAssocID="{5F9CAA2D-F990-2D4F-BD0D-BBEF733F006F}" presName="conn" presStyleLbl="parChTrans1D2" presStyleIdx="0" presStyleCnt="1" custLinFactNeighborX="-984" custLinFactNeighborY="-2950"/>
      <dgm:spPr/>
    </dgm:pt>
    <dgm:pt modelId="{93B50D86-86D8-B84E-95E8-C78A3CA73871}" type="pres">
      <dgm:prSet presAssocID="{5F9CAA2D-F990-2D4F-BD0D-BBEF733F006F}" presName="extraNode" presStyleLbl="node1" presStyleIdx="0" presStyleCnt="3"/>
      <dgm:spPr/>
    </dgm:pt>
    <dgm:pt modelId="{65E5B1E2-E963-DB47-9BCB-4D1E8918705B}" type="pres">
      <dgm:prSet presAssocID="{5F9CAA2D-F990-2D4F-BD0D-BBEF733F006F}" presName="dstNode" presStyleLbl="node1" presStyleIdx="0" presStyleCnt="3"/>
      <dgm:spPr/>
    </dgm:pt>
    <dgm:pt modelId="{0269E96E-68E6-3547-BB3B-DD9A5FCB63D4}" type="pres">
      <dgm:prSet presAssocID="{AFC9E234-15B5-1744-B97F-3C247AE8CA5B}" presName="text_1" presStyleLbl="node1" presStyleIdx="0" presStyleCnt="3" custLinFactNeighborX="-172" custLinFactNeighborY="-1890">
        <dgm:presLayoutVars>
          <dgm:bulletEnabled val="1"/>
        </dgm:presLayoutVars>
      </dgm:prSet>
      <dgm:spPr/>
    </dgm:pt>
    <dgm:pt modelId="{35D77371-01C1-3B41-ABD0-1C6EC366D7C0}" type="pres">
      <dgm:prSet presAssocID="{AFC9E234-15B5-1744-B97F-3C247AE8CA5B}" presName="accent_1" presStyleCnt="0"/>
      <dgm:spPr/>
    </dgm:pt>
    <dgm:pt modelId="{576CBFAF-B2A8-604F-93EA-73B1D35EB36E}" type="pres">
      <dgm:prSet presAssocID="{AFC9E234-15B5-1744-B97F-3C247AE8CA5B}" presName="accentRepeatNode" presStyleLbl="solidFgAcc1" presStyleIdx="0" presStyleCnt="3" custLinFactNeighborX="2405"/>
      <dgm:spPr/>
    </dgm:pt>
    <dgm:pt modelId="{213598E0-0C72-3546-A807-CC692F8D8B32}" type="pres">
      <dgm:prSet presAssocID="{20F37C46-B445-6241-9595-127DA8AE65A5}" presName="text_2" presStyleLbl="node1" presStyleIdx="1" presStyleCnt="3" custLinFactNeighborX="496" custLinFactNeighborY="2658">
        <dgm:presLayoutVars>
          <dgm:bulletEnabled val="1"/>
        </dgm:presLayoutVars>
      </dgm:prSet>
      <dgm:spPr/>
    </dgm:pt>
    <dgm:pt modelId="{155EEFEA-38FB-FA46-9359-D6E0D3B397DA}" type="pres">
      <dgm:prSet presAssocID="{20F37C46-B445-6241-9595-127DA8AE65A5}" presName="accent_2" presStyleCnt="0"/>
      <dgm:spPr/>
    </dgm:pt>
    <dgm:pt modelId="{1779F333-3FA4-2649-B811-79AF85BA66F8}" type="pres">
      <dgm:prSet presAssocID="{20F37C46-B445-6241-9595-127DA8AE65A5}" presName="accentRepeatNode" presStyleLbl="solidFgAcc1" presStyleIdx="1" presStyleCnt="3"/>
      <dgm:spPr/>
    </dgm:pt>
    <dgm:pt modelId="{BF0B0337-839D-DC48-88B7-BB47BC8FB0B6}" type="pres">
      <dgm:prSet presAssocID="{DFE4AE8D-35BC-764E-9132-FA73D21BE923}" presName="text_3" presStyleLbl="node1" presStyleIdx="2" presStyleCnt="3">
        <dgm:presLayoutVars>
          <dgm:bulletEnabled val="1"/>
        </dgm:presLayoutVars>
      </dgm:prSet>
      <dgm:spPr/>
    </dgm:pt>
    <dgm:pt modelId="{0F88976A-DC2C-AF48-8852-FC6308D63F73}" type="pres">
      <dgm:prSet presAssocID="{DFE4AE8D-35BC-764E-9132-FA73D21BE923}" presName="accent_3" presStyleCnt="0"/>
      <dgm:spPr/>
    </dgm:pt>
    <dgm:pt modelId="{93173DA7-DFB8-8E47-A2E0-80A56B9AD72F}" type="pres">
      <dgm:prSet presAssocID="{DFE4AE8D-35BC-764E-9132-FA73D21BE923}" presName="accentRepeatNode" presStyleLbl="solidFgAcc1" presStyleIdx="2" presStyleCnt="3" custLinFactNeighborX="-2073"/>
      <dgm:spPr/>
    </dgm:pt>
  </dgm:ptLst>
  <dgm:cxnLst>
    <dgm:cxn modelId="{A3943800-D6EC-0F45-91D6-4703B8398272}" type="presOf" srcId="{DFE4AE8D-35BC-764E-9132-FA73D21BE923}" destId="{BF0B0337-839D-DC48-88B7-BB47BC8FB0B6}" srcOrd="0" destOrd="0" presId="urn:microsoft.com/office/officeart/2008/layout/VerticalCurvedList"/>
    <dgm:cxn modelId="{8B925506-5A25-7B46-B206-321736A50B12}" srcId="{5F9CAA2D-F990-2D4F-BD0D-BBEF733F006F}" destId="{20F37C46-B445-6241-9595-127DA8AE65A5}" srcOrd="1" destOrd="0" parTransId="{4B3FB76F-87AC-0C4D-A6F9-53BE0C3F846B}" sibTransId="{00973686-906E-A04C-BFCF-32CEE6666570}"/>
    <dgm:cxn modelId="{5C31BF25-159E-FB49-9CA2-86EEBC1D4401}" type="presOf" srcId="{FAC397B1-3468-584F-9B81-0829DAB626C6}" destId="{F4AB3F8F-F72A-1047-909A-85107DEE3ACC}" srcOrd="0" destOrd="0" presId="urn:microsoft.com/office/officeart/2008/layout/VerticalCurvedList"/>
    <dgm:cxn modelId="{97D9F463-F202-7746-A59A-8B503D7B5D3C}" type="presOf" srcId="{20F37C46-B445-6241-9595-127DA8AE65A5}" destId="{213598E0-0C72-3546-A807-CC692F8D8B32}" srcOrd="0" destOrd="0" presId="urn:microsoft.com/office/officeart/2008/layout/VerticalCurvedList"/>
    <dgm:cxn modelId="{07DEEB95-5C1B-654E-AA9E-07F609F8E9E8}" srcId="{5F9CAA2D-F990-2D4F-BD0D-BBEF733F006F}" destId="{DFE4AE8D-35BC-764E-9132-FA73D21BE923}" srcOrd="2" destOrd="0" parTransId="{DB93A614-DDD5-3E48-8D23-8FC0EFA6453D}" sibTransId="{3CC350E5-EC63-8D4D-A9C4-73F2982F5A2A}"/>
    <dgm:cxn modelId="{BC887897-0ACE-6741-82B5-FE9BE805EC9C}" type="presOf" srcId="{5F9CAA2D-F990-2D4F-BD0D-BBEF733F006F}" destId="{BA476813-94F3-9B47-9850-B27FA9DB65AD}" srcOrd="0" destOrd="0" presId="urn:microsoft.com/office/officeart/2008/layout/VerticalCurvedList"/>
    <dgm:cxn modelId="{DA5E22B8-C2C2-4A42-B2DC-69EA2A23BBB0}" srcId="{5F9CAA2D-F990-2D4F-BD0D-BBEF733F006F}" destId="{AFC9E234-15B5-1744-B97F-3C247AE8CA5B}" srcOrd="0" destOrd="0" parTransId="{3F4A06C5-934C-D042-B4A4-F2787938BEC7}" sibTransId="{FAC397B1-3468-584F-9B81-0829DAB626C6}"/>
    <dgm:cxn modelId="{FA7ADFBE-E632-D240-B89F-07E9B9DA5DEC}" type="presOf" srcId="{AFC9E234-15B5-1744-B97F-3C247AE8CA5B}" destId="{0269E96E-68E6-3547-BB3B-DD9A5FCB63D4}" srcOrd="0" destOrd="0" presId="urn:microsoft.com/office/officeart/2008/layout/VerticalCurvedList"/>
    <dgm:cxn modelId="{D651E315-9D66-6D44-913A-ED6AB6D5C2CC}" type="presParOf" srcId="{BA476813-94F3-9B47-9850-B27FA9DB65AD}" destId="{91A5C089-5190-DB45-B665-A9055EA7A3AB}" srcOrd="0" destOrd="0" presId="urn:microsoft.com/office/officeart/2008/layout/VerticalCurvedList"/>
    <dgm:cxn modelId="{A7745962-0107-EA40-BBCC-06EF57156D13}" type="presParOf" srcId="{91A5C089-5190-DB45-B665-A9055EA7A3AB}" destId="{7A0FDA67-9684-2245-AF65-F1DF35FEDC14}" srcOrd="0" destOrd="0" presId="urn:microsoft.com/office/officeart/2008/layout/VerticalCurvedList"/>
    <dgm:cxn modelId="{703DA46C-1B6D-C844-B4EB-638663BA4D84}" type="presParOf" srcId="{7A0FDA67-9684-2245-AF65-F1DF35FEDC14}" destId="{EA6C6066-CB8D-E04A-9A70-6BF82C999DB6}" srcOrd="0" destOrd="0" presId="urn:microsoft.com/office/officeart/2008/layout/VerticalCurvedList"/>
    <dgm:cxn modelId="{392F100A-11BD-9849-A2E7-9D2FDA8A2805}" type="presParOf" srcId="{7A0FDA67-9684-2245-AF65-F1DF35FEDC14}" destId="{F4AB3F8F-F72A-1047-909A-85107DEE3ACC}" srcOrd="1" destOrd="0" presId="urn:microsoft.com/office/officeart/2008/layout/VerticalCurvedList"/>
    <dgm:cxn modelId="{82DF77DE-F1DC-6448-A479-1A39FEC4EE4D}" type="presParOf" srcId="{7A0FDA67-9684-2245-AF65-F1DF35FEDC14}" destId="{93B50D86-86D8-B84E-95E8-C78A3CA73871}" srcOrd="2" destOrd="0" presId="urn:microsoft.com/office/officeart/2008/layout/VerticalCurvedList"/>
    <dgm:cxn modelId="{AB055910-27D9-CC40-AA46-15E42AC0A713}" type="presParOf" srcId="{7A0FDA67-9684-2245-AF65-F1DF35FEDC14}" destId="{65E5B1E2-E963-DB47-9BCB-4D1E8918705B}" srcOrd="3" destOrd="0" presId="urn:microsoft.com/office/officeart/2008/layout/VerticalCurvedList"/>
    <dgm:cxn modelId="{DC96EC18-9802-8547-B621-107BCDA9EDDF}" type="presParOf" srcId="{91A5C089-5190-DB45-B665-A9055EA7A3AB}" destId="{0269E96E-68E6-3547-BB3B-DD9A5FCB63D4}" srcOrd="1" destOrd="0" presId="urn:microsoft.com/office/officeart/2008/layout/VerticalCurvedList"/>
    <dgm:cxn modelId="{B6271EBC-D675-F342-8099-D3E76109F595}" type="presParOf" srcId="{91A5C089-5190-DB45-B665-A9055EA7A3AB}" destId="{35D77371-01C1-3B41-ABD0-1C6EC366D7C0}" srcOrd="2" destOrd="0" presId="urn:microsoft.com/office/officeart/2008/layout/VerticalCurvedList"/>
    <dgm:cxn modelId="{273D3BAA-CDE4-4D4B-A707-FC5376069FF7}" type="presParOf" srcId="{35D77371-01C1-3B41-ABD0-1C6EC366D7C0}" destId="{576CBFAF-B2A8-604F-93EA-73B1D35EB36E}" srcOrd="0" destOrd="0" presId="urn:microsoft.com/office/officeart/2008/layout/VerticalCurvedList"/>
    <dgm:cxn modelId="{10FA0F9E-BC7F-4647-BA0D-24D743AA41A7}" type="presParOf" srcId="{91A5C089-5190-DB45-B665-A9055EA7A3AB}" destId="{213598E0-0C72-3546-A807-CC692F8D8B32}" srcOrd="3" destOrd="0" presId="urn:microsoft.com/office/officeart/2008/layout/VerticalCurvedList"/>
    <dgm:cxn modelId="{A6BD1618-228A-CA44-A898-1AD1EF923B8A}" type="presParOf" srcId="{91A5C089-5190-DB45-B665-A9055EA7A3AB}" destId="{155EEFEA-38FB-FA46-9359-D6E0D3B397DA}" srcOrd="4" destOrd="0" presId="urn:microsoft.com/office/officeart/2008/layout/VerticalCurvedList"/>
    <dgm:cxn modelId="{3950E597-13A6-8D41-97AF-4271671B9E26}" type="presParOf" srcId="{155EEFEA-38FB-FA46-9359-D6E0D3B397DA}" destId="{1779F333-3FA4-2649-B811-79AF85BA66F8}" srcOrd="0" destOrd="0" presId="urn:microsoft.com/office/officeart/2008/layout/VerticalCurvedList"/>
    <dgm:cxn modelId="{F9BF9514-59C8-3144-9517-777CBD51F1B8}" type="presParOf" srcId="{91A5C089-5190-DB45-B665-A9055EA7A3AB}" destId="{BF0B0337-839D-DC48-88B7-BB47BC8FB0B6}" srcOrd="5" destOrd="0" presId="urn:microsoft.com/office/officeart/2008/layout/VerticalCurvedList"/>
    <dgm:cxn modelId="{01E8A0D7-3D66-AF40-B957-BF73C3C8238D}" type="presParOf" srcId="{91A5C089-5190-DB45-B665-A9055EA7A3AB}" destId="{0F88976A-DC2C-AF48-8852-FC6308D63F73}" srcOrd="6" destOrd="0" presId="urn:microsoft.com/office/officeart/2008/layout/VerticalCurvedList"/>
    <dgm:cxn modelId="{C92A6348-665E-8149-BEA0-8A864298D4C1}" type="presParOf" srcId="{0F88976A-DC2C-AF48-8852-FC6308D63F73}" destId="{93173DA7-DFB8-8E47-A2E0-80A56B9AD7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AFD8A9-035B-0244-A3C6-0E1B3C16B062}" type="doc">
      <dgm:prSet loTypeId="urn:microsoft.com/office/officeart/2005/8/layout/bList2" loCatId="" qsTypeId="urn:microsoft.com/office/officeart/2005/8/quickstyle/simple5" qsCatId="simple" csTypeId="urn:microsoft.com/office/officeart/2005/8/colors/colorful4" csCatId="colorful" phldr="1"/>
      <dgm:spPr/>
    </dgm:pt>
    <dgm:pt modelId="{F7FF40E2-7273-CB4D-856D-6AE6ECF5A9FD}">
      <dgm:prSet phldrT="[Text]"/>
      <dgm:spPr/>
      <dgm:t>
        <a:bodyPr/>
        <a:lstStyle/>
        <a:p>
          <a:r>
            <a:rPr lang="en-US" dirty="0"/>
            <a:t>Cocaine &amp; its metabolites</a:t>
          </a:r>
        </a:p>
      </dgm:t>
    </dgm:pt>
    <dgm:pt modelId="{94C86548-1AA4-2944-B02E-C22DFBF18936}" type="parTrans" cxnId="{61F00101-B4C4-6E4F-B98F-FD0EBDC48DC9}">
      <dgm:prSet/>
      <dgm:spPr/>
      <dgm:t>
        <a:bodyPr/>
        <a:lstStyle/>
        <a:p>
          <a:endParaRPr lang="en-US"/>
        </a:p>
      </dgm:t>
    </dgm:pt>
    <dgm:pt modelId="{8580E06F-6B5E-9440-86FF-5BAEA5D436AE}" type="sibTrans" cxnId="{61F00101-B4C4-6E4F-B98F-FD0EBDC48DC9}">
      <dgm:prSet/>
      <dgm:spPr/>
      <dgm:t>
        <a:bodyPr/>
        <a:lstStyle/>
        <a:p>
          <a:endParaRPr lang="en-US"/>
        </a:p>
      </dgm:t>
    </dgm:pt>
    <dgm:pt modelId="{11BCB255-52C1-AE4A-A647-4F34DE113BBF}">
      <dgm:prSet phldrT="[Text]"/>
      <dgm:spPr/>
      <dgm:t>
        <a:bodyPr/>
        <a:lstStyle/>
        <a:p>
          <a:r>
            <a:rPr lang="en-US" dirty="0"/>
            <a:t>Amphetamine-type </a:t>
          </a:r>
          <a:r>
            <a:rPr lang="en-US" b="0" dirty="0"/>
            <a:t>stimulants</a:t>
          </a:r>
        </a:p>
      </dgm:t>
    </dgm:pt>
    <dgm:pt modelId="{B2CF9251-000B-0449-9FA4-40433643E6D4}" type="parTrans" cxnId="{98CAE172-73AF-E947-8029-6671B54BF171}">
      <dgm:prSet/>
      <dgm:spPr/>
      <dgm:t>
        <a:bodyPr/>
        <a:lstStyle/>
        <a:p>
          <a:endParaRPr lang="en-US"/>
        </a:p>
      </dgm:t>
    </dgm:pt>
    <dgm:pt modelId="{640421C3-F904-BF4E-A294-C532B0467C3A}" type="sibTrans" cxnId="{98CAE172-73AF-E947-8029-6671B54BF171}">
      <dgm:prSet/>
      <dgm:spPr/>
      <dgm:t>
        <a:bodyPr/>
        <a:lstStyle/>
        <a:p>
          <a:endParaRPr lang="en-US"/>
        </a:p>
      </dgm:t>
    </dgm:pt>
    <dgm:pt modelId="{64E27AF1-AD54-F64A-89B7-7CEF4D64FE69}">
      <dgm:prSet phldrT="[Text]"/>
      <dgm:spPr/>
      <dgm:t>
        <a:bodyPr/>
        <a:lstStyle/>
        <a:p>
          <a:r>
            <a:rPr lang="en-US" b="1" dirty="0"/>
            <a:t>Opioids</a:t>
          </a:r>
        </a:p>
      </dgm:t>
    </dgm:pt>
    <dgm:pt modelId="{AEBC526A-714D-8246-B6E3-F9A630F75131}" type="parTrans" cxnId="{8469D662-DA66-A947-99EB-14346164BFC7}">
      <dgm:prSet/>
      <dgm:spPr/>
      <dgm:t>
        <a:bodyPr/>
        <a:lstStyle/>
        <a:p>
          <a:endParaRPr lang="en-US"/>
        </a:p>
      </dgm:t>
    </dgm:pt>
    <dgm:pt modelId="{B6F63BBD-FE91-6F45-9608-19F1ADA8DD6E}" type="sibTrans" cxnId="{8469D662-DA66-A947-99EB-14346164BFC7}">
      <dgm:prSet/>
      <dgm:spPr/>
      <dgm:t>
        <a:bodyPr/>
        <a:lstStyle/>
        <a:p>
          <a:endParaRPr lang="en-US"/>
        </a:p>
      </dgm:t>
    </dgm:pt>
    <dgm:pt modelId="{24913CBF-93D4-9A4B-8D23-42F972B5F03C}">
      <dgm:prSet/>
      <dgm:spPr/>
      <dgm:t>
        <a:bodyPr/>
        <a:lstStyle/>
        <a:p>
          <a:r>
            <a:rPr lang="en-CA" dirty="0"/>
            <a:t>Codeine</a:t>
          </a:r>
          <a:endParaRPr lang="en-US" dirty="0"/>
        </a:p>
      </dgm:t>
    </dgm:pt>
    <dgm:pt modelId="{9126E80C-CC05-C146-BE02-DC412C3D3C2C}" type="parTrans" cxnId="{EFE4E2EE-9C81-3040-B50C-A5772B086F16}">
      <dgm:prSet/>
      <dgm:spPr/>
      <dgm:t>
        <a:bodyPr/>
        <a:lstStyle/>
        <a:p>
          <a:endParaRPr lang="en-US"/>
        </a:p>
      </dgm:t>
    </dgm:pt>
    <dgm:pt modelId="{5A51AC78-CF1B-304D-BCC4-1C756FEEB16A}" type="sibTrans" cxnId="{EFE4E2EE-9C81-3040-B50C-A5772B086F16}">
      <dgm:prSet/>
      <dgm:spPr/>
      <dgm:t>
        <a:bodyPr/>
        <a:lstStyle/>
        <a:p>
          <a:endParaRPr lang="en-US"/>
        </a:p>
      </dgm:t>
    </dgm:pt>
    <dgm:pt modelId="{B01BC8FC-79CB-DC48-9EE5-479AE49B406C}">
      <dgm:prSet/>
      <dgm:spPr/>
      <dgm:t>
        <a:bodyPr/>
        <a:lstStyle/>
        <a:p>
          <a:r>
            <a:rPr lang="en-US" dirty="0"/>
            <a:t>Cocaine</a:t>
          </a:r>
        </a:p>
      </dgm:t>
    </dgm:pt>
    <dgm:pt modelId="{553F503A-D111-BB41-841A-F254CC65588B}" type="parTrans" cxnId="{E1949B0B-78DE-1147-B516-C4050EC25223}">
      <dgm:prSet/>
      <dgm:spPr/>
      <dgm:t>
        <a:bodyPr/>
        <a:lstStyle/>
        <a:p>
          <a:endParaRPr lang="en-US"/>
        </a:p>
      </dgm:t>
    </dgm:pt>
    <dgm:pt modelId="{DE75158C-514B-B545-BB10-8554F47CCFBB}" type="sibTrans" cxnId="{E1949B0B-78DE-1147-B516-C4050EC25223}">
      <dgm:prSet/>
      <dgm:spPr/>
      <dgm:t>
        <a:bodyPr/>
        <a:lstStyle/>
        <a:p>
          <a:endParaRPr lang="en-US"/>
        </a:p>
      </dgm:t>
    </dgm:pt>
    <dgm:pt modelId="{0E5E818F-4488-F644-B929-2C50856BA9B4}">
      <dgm:prSet/>
      <dgm:spPr/>
      <dgm:t>
        <a:bodyPr/>
        <a:lstStyle/>
        <a:p>
          <a:r>
            <a:rPr lang="en-US" dirty="0" err="1"/>
            <a:t>Benzoylecgonine</a:t>
          </a:r>
          <a:endParaRPr lang="en-US" dirty="0"/>
        </a:p>
      </dgm:t>
    </dgm:pt>
    <dgm:pt modelId="{DD694AA3-99CE-AA49-8D87-781FE9A16784}" type="parTrans" cxnId="{C85AAA4B-2B13-0A47-BD52-B3DCC44C64DA}">
      <dgm:prSet/>
      <dgm:spPr/>
      <dgm:t>
        <a:bodyPr/>
        <a:lstStyle/>
        <a:p>
          <a:endParaRPr lang="en-US"/>
        </a:p>
      </dgm:t>
    </dgm:pt>
    <dgm:pt modelId="{72EA0736-EECE-264E-A0E4-5C96EEC76C10}" type="sibTrans" cxnId="{C85AAA4B-2B13-0A47-BD52-B3DCC44C64DA}">
      <dgm:prSet/>
      <dgm:spPr/>
      <dgm:t>
        <a:bodyPr/>
        <a:lstStyle/>
        <a:p>
          <a:endParaRPr lang="en-US"/>
        </a:p>
      </dgm:t>
    </dgm:pt>
    <dgm:pt modelId="{386BA058-138B-6642-BA85-CC40D113C9B1}">
      <dgm:prSet/>
      <dgm:spPr/>
      <dgm:t>
        <a:bodyPr/>
        <a:lstStyle/>
        <a:p>
          <a:r>
            <a:rPr lang="en-US" dirty="0"/>
            <a:t>Amphetamine</a:t>
          </a:r>
        </a:p>
      </dgm:t>
    </dgm:pt>
    <dgm:pt modelId="{22393CB9-F9F2-9143-9F88-F352EB58D3B9}" type="parTrans" cxnId="{188CB509-FE2D-6149-87A7-90087190CE74}">
      <dgm:prSet/>
      <dgm:spPr/>
      <dgm:t>
        <a:bodyPr/>
        <a:lstStyle/>
        <a:p>
          <a:endParaRPr lang="en-US"/>
        </a:p>
      </dgm:t>
    </dgm:pt>
    <dgm:pt modelId="{6A2CEA19-D286-E34E-89E8-B571033F7D3F}" type="sibTrans" cxnId="{188CB509-FE2D-6149-87A7-90087190CE74}">
      <dgm:prSet/>
      <dgm:spPr/>
      <dgm:t>
        <a:bodyPr/>
        <a:lstStyle/>
        <a:p>
          <a:endParaRPr lang="en-US"/>
        </a:p>
      </dgm:t>
    </dgm:pt>
    <dgm:pt modelId="{6A3D2B11-7154-8944-A6C7-17FB6FCBE2F6}">
      <dgm:prSet/>
      <dgm:spPr/>
      <dgm:t>
        <a:bodyPr/>
        <a:lstStyle/>
        <a:p>
          <a:r>
            <a:rPr lang="en-US" dirty="0"/>
            <a:t>Methamphetamine</a:t>
          </a:r>
        </a:p>
      </dgm:t>
    </dgm:pt>
    <dgm:pt modelId="{3F9C8234-0BD0-5F49-A9D6-1D0BABC7488E}" type="parTrans" cxnId="{9F3631E4-CCD5-D543-AB79-71ED05E9BD50}">
      <dgm:prSet/>
      <dgm:spPr/>
      <dgm:t>
        <a:bodyPr/>
        <a:lstStyle/>
        <a:p>
          <a:endParaRPr lang="en-US"/>
        </a:p>
      </dgm:t>
    </dgm:pt>
    <dgm:pt modelId="{7644884E-3EA7-E247-965B-823291C5D3FB}" type="sibTrans" cxnId="{9F3631E4-CCD5-D543-AB79-71ED05E9BD50}">
      <dgm:prSet/>
      <dgm:spPr/>
      <dgm:t>
        <a:bodyPr/>
        <a:lstStyle/>
        <a:p>
          <a:endParaRPr lang="en-US"/>
        </a:p>
      </dgm:t>
    </dgm:pt>
    <dgm:pt modelId="{BF574501-68D7-EF45-AB4B-609E19351017}">
      <dgm:prSet/>
      <dgm:spPr/>
      <dgm:t>
        <a:bodyPr/>
        <a:lstStyle/>
        <a:p>
          <a:r>
            <a:rPr lang="en-US" dirty="0"/>
            <a:t>MDA</a:t>
          </a:r>
        </a:p>
      </dgm:t>
    </dgm:pt>
    <dgm:pt modelId="{3FAE24BF-8892-3C4C-9449-44B39A35099D}" type="parTrans" cxnId="{94A5C456-6FC1-1842-9437-9ECED57FBC86}">
      <dgm:prSet/>
      <dgm:spPr/>
      <dgm:t>
        <a:bodyPr/>
        <a:lstStyle/>
        <a:p>
          <a:endParaRPr lang="en-US"/>
        </a:p>
      </dgm:t>
    </dgm:pt>
    <dgm:pt modelId="{BD9A2244-1FD9-E441-B473-B789A3307B70}" type="sibTrans" cxnId="{94A5C456-6FC1-1842-9437-9ECED57FBC86}">
      <dgm:prSet/>
      <dgm:spPr/>
      <dgm:t>
        <a:bodyPr/>
        <a:lstStyle/>
        <a:p>
          <a:endParaRPr lang="en-US"/>
        </a:p>
      </dgm:t>
    </dgm:pt>
    <dgm:pt modelId="{6343C256-6025-614E-999D-D3F292F5797D}">
      <dgm:prSet/>
      <dgm:spPr/>
      <dgm:t>
        <a:bodyPr/>
        <a:lstStyle/>
        <a:p>
          <a:r>
            <a:rPr lang="en-US" dirty="0"/>
            <a:t>MDMA</a:t>
          </a:r>
        </a:p>
      </dgm:t>
    </dgm:pt>
    <dgm:pt modelId="{4F5D65BD-8542-8B4B-BB2E-0F9A9A2D76A7}" type="parTrans" cxnId="{07DE065F-11E0-2C4B-A127-FCB862209A2F}">
      <dgm:prSet/>
      <dgm:spPr/>
      <dgm:t>
        <a:bodyPr/>
        <a:lstStyle/>
        <a:p>
          <a:endParaRPr lang="en-US"/>
        </a:p>
      </dgm:t>
    </dgm:pt>
    <dgm:pt modelId="{087DA131-D129-6E4E-A331-ACB202489091}" type="sibTrans" cxnId="{07DE065F-11E0-2C4B-A127-FCB862209A2F}">
      <dgm:prSet/>
      <dgm:spPr/>
      <dgm:t>
        <a:bodyPr/>
        <a:lstStyle/>
        <a:p>
          <a:endParaRPr lang="en-US"/>
        </a:p>
      </dgm:t>
    </dgm:pt>
    <dgm:pt modelId="{E03F621F-48CF-5E4B-B9D7-6FD21A51D8A4}">
      <dgm:prSet/>
      <dgm:spPr/>
      <dgm:t>
        <a:bodyPr/>
        <a:lstStyle/>
        <a:p>
          <a:r>
            <a:rPr lang="en-US" dirty="0"/>
            <a:t>Ephedrine</a:t>
          </a:r>
        </a:p>
      </dgm:t>
    </dgm:pt>
    <dgm:pt modelId="{7B9A4D9D-B555-C34A-9092-5FC46F7A336E}" type="parTrans" cxnId="{A6FA48D8-B02F-3141-B139-15A4448E2A06}">
      <dgm:prSet/>
      <dgm:spPr/>
      <dgm:t>
        <a:bodyPr/>
        <a:lstStyle/>
        <a:p>
          <a:endParaRPr lang="en-US"/>
        </a:p>
      </dgm:t>
    </dgm:pt>
    <dgm:pt modelId="{45D8B2B3-2D19-F442-B60A-4672C595CF48}" type="sibTrans" cxnId="{A6FA48D8-B02F-3141-B139-15A4448E2A06}">
      <dgm:prSet/>
      <dgm:spPr/>
      <dgm:t>
        <a:bodyPr/>
        <a:lstStyle/>
        <a:p>
          <a:endParaRPr lang="en-US"/>
        </a:p>
      </dgm:t>
    </dgm:pt>
    <dgm:pt modelId="{C65F1DB7-B341-B745-B648-E6403AA5E91B}">
      <dgm:prSet/>
      <dgm:spPr/>
      <dgm:t>
        <a:bodyPr/>
        <a:lstStyle/>
        <a:p>
          <a:r>
            <a:rPr lang="en-CA" dirty="0" err="1"/>
            <a:t>Acetylcodeine</a:t>
          </a:r>
          <a:endParaRPr lang="en-US" dirty="0"/>
        </a:p>
      </dgm:t>
    </dgm:pt>
    <dgm:pt modelId="{91A409DF-6A79-B84F-8ECC-069ADA3FBE6D}" type="parTrans" cxnId="{D6895889-18B6-9045-9E6E-C77B7AF010B6}">
      <dgm:prSet/>
      <dgm:spPr/>
      <dgm:t>
        <a:bodyPr/>
        <a:lstStyle/>
        <a:p>
          <a:endParaRPr lang="en-US"/>
        </a:p>
      </dgm:t>
    </dgm:pt>
    <dgm:pt modelId="{740528DF-ACE0-EF4E-B3E0-6BB0C454813B}" type="sibTrans" cxnId="{D6895889-18B6-9045-9E6E-C77B7AF010B6}">
      <dgm:prSet/>
      <dgm:spPr/>
      <dgm:t>
        <a:bodyPr/>
        <a:lstStyle/>
        <a:p>
          <a:endParaRPr lang="en-US"/>
        </a:p>
      </dgm:t>
    </dgm:pt>
    <dgm:pt modelId="{377E7849-DC99-4B4C-A4AE-E179A0C857DF}">
      <dgm:prSet/>
      <dgm:spPr/>
      <dgm:t>
        <a:bodyPr/>
        <a:lstStyle/>
        <a:p>
          <a:r>
            <a:rPr lang="en-CA" dirty="0" err="1"/>
            <a:t>Dihydrocodeine</a:t>
          </a:r>
          <a:endParaRPr lang="en-US" dirty="0"/>
        </a:p>
      </dgm:t>
    </dgm:pt>
    <dgm:pt modelId="{E20A3F72-B065-8944-B5EE-E90250B01B5C}" type="parTrans" cxnId="{109A1492-EB41-5B42-8CAB-874F41EAD7C8}">
      <dgm:prSet/>
      <dgm:spPr/>
      <dgm:t>
        <a:bodyPr/>
        <a:lstStyle/>
        <a:p>
          <a:endParaRPr lang="en-US"/>
        </a:p>
      </dgm:t>
    </dgm:pt>
    <dgm:pt modelId="{C96C2963-97DD-5249-BBA8-3CDC1B99C824}" type="sibTrans" cxnId="{109A1492-EB41-5B42-8CAB-874F41EAD7C8}">
      <dgm:prSet/>
      <dgm:spPr/>
      <dgm:t>
        <a:bodyPr/>
        <a:lstStyle/>
        <a:p>
          <a:endParaRPr lang="en-US"/>
        </a:p>
      </dgm:t>
    </dgm:pt>
    <dgm:pt modelId="{DD261274-FBCE-4D45-9903-8008F1BC2BAD}">
      <dgm:prSet/>
      <dgm:spPr/>
      <dgm:t>
        <a:bodyPr/>
        <a:lstStyle/>
        <a:p>
          <a:r>
            <a:rPr lang="en-CA" dirty="0"/>
            <a:t>Ketamine</a:t>
          </a:r>
          <a:endParaRPr lang="en-US" dirty="0"/>
        </a:p>
      </dgm:t>
    </dgm:pt>
    <dgm:pt modelId="{33A5508E-9F0A-3E45-9AB4-7FBC4DAA2F72}" type="parTrans" cxnId="{0F4B3BB6-2BEF-FB43-93AD-F3D093F6B757}">
      <dgm:prSet/>
      <dgm:spPr/>
      <dgm:t>
        <a:bodyPr/>
        <a:lstStyle/>
        <a:p>
          <a:endParaRPr lang="en-US"/>
        </a:p>
      </dgm:t>
    </dgm:pt>
    <dgm:pt modelId="{1BA7B731-3CED-A440-BB85-346F29F8B856}" type="sibTrans" cxnId="{0F4B3BB6-2BEF-FB43-93AD-F3D093F6B757}">
      <dgm:prSet/>
      <dgm:spPr/>
      <dgm:t>
        <a:bodyPr/>
        <a:lstStyle/>
        <a:p>
          <a:endParaRPr lang="en-US"/>
        </a:p>
      </dgm:t>
    </dgm:pt>
    <dgm:pt modelId="{12AC0FAA-8C30-C441-9D81-D3235CF41CA2}">
      <dgm:prSet/>
      <dgm:spPr/>
      <dgm:t>
        <a:bodyPr/>
        <a:lstStyle/>
        <a:p>
          <a:r>
            <a:rPr lang="en-CA" dirty="0"/>
            <a:t>Morphine</a:t>
          </a:r>
          <a:endParaRPr lang="en-US" dirty="0"/>
        </a:p>
      </dgm:t>
    </dgm:pt>
    <dgm:pt modelId="{1631D55B-338C-6744-A894-368F2A292C49}" type="parTrans" cxnId="{D52EF593-9AB3-4242-A516-4B615D1B22DB}">
      <dgm:prSet/>
      <dgm:spPr/>
      <dgm:t>
        <a:bodyPr/>
        <a:lstStyle/>
        <a:p>
          <a:endParaRPr lang="en-US"/>
        </a:p>
      </dgm:t>
    </dgm:pt>
    <dgm:pt modelId="{D479903E-A469-8047-A68B-89451696C090}" type="sibTrans" cxnId="{D52EF593-9AB3-4242-A516-4B615D1B22DB}">
      <dgm:prSet/>
      <dgm:spPr/>
      <dgm:t>
        <a:bodyPr/>
        <a:lstStyle/>
        <a:p>
          <a:endParaRPr lang="en-US"/>
        </a:p>
      </dgm:t>
    </dgm:pt>
    <dgm:pt modelId="{6B833174-FF25-FC4B-AE84-D58FD7520928}">
      <dgm:prSet/>
      <dgm:spPr/>
      <dgm:t>
        <a:bodyPr/>
        <a:lstStyle/>
        <a:p>
          <a:r>
            <a:rPr lang="en-CA" dirty="0"/>
            <a:t>Methadone</a:t>
          </a:r>
          <a:endParaRPr lang="en-US" dirty="0"/>
        </a:p>
      </dgm:t>
    </dgm:pt>
    <dgm:pt modelId="{00F265D6-AB82-4E47-A1D9-1B6975FB1B53}" type="parTrans" cxnId="{D252D50B-E51C-E449-A12D-4B3C8CDF8734}">
      <dgm:prSet/>
      <dgm:spPr/>
      <dgm:t>
        <a:bodyPr/>
        <a:lstStyle/>
        <a:p>
          <a:endParaRPr lang="en-US"/>
        </a:p>
      </dgm:t>
    </dgm:pt>
    <dgm:pt modelId="{D91E7721-4D51-7D4B-9A3F-E4D867AFEFE7}" type="sibTrans" cxnId="{D252D50B-E51C-E449-A12D-4B3C8CDF8734}">
      <dgm:prSet/>
      <dgm:spPr/>
      <dgm:t>
        <a:bodyPr/>
        <a:lstStyle/>
        <a:p>
          <a:endParaRPr lang="en-US"/>
        </a:p>
      </dgm:t>
    </dgm:pt>
    <dgm:pt modelId="{71704E5C-A0E4-CE4E-B8BA-85F9C445B112}">
      <dgm:prSet/>
      <dgm:spPr/>
      <dgm:t>
        <a:bodyPr/>
        <a:lstStyle/>
        <a:p>
          <a:r>
            <a:rPr lang="en-CA" dirty="0"/>
            <a:t>Heroin</a:t>
          </a:r>
          <a:endParaRPr lang="en-US" dirty="0"/>
        </a:p>
      </dgm:t>
    </dgm:pt>
    <dgm:pt modelId="{492D33C1-20FE-E346-9262-8FD47D26F259}" type="parTrans" cxnId="{CE351C33-321A-A542-A826-3D785B302359}">
      <dgm:prSet/>
      <dgm:spPr/>
      <dgm:t>
        <a:bodyPr/>
        <a:lstStyle/>
        <a:p>
          <a:endParaRPr lang="en-US"/>
        </a:p>
      </dgm:t>
    </dgm:pt>
    <dgm:pt modelId="{899C1BB3-BEC1-A543-A6C4-5CE115DD34E2}" type="sibTrans" cxnId="{CE351C33-321A-A542-A826-3D785B302359}">
      <dgm:prSet/>
      <dgm:spPr/>
      <dgm:t>
        <a:bodyPr/>
        <a:lstStyle/>
        <a:p>
          <a:endParaRPr lang="en-US"/>
        </a:p>
      </dgm:t>
    </dgm:pt>
    <dgm:pt modelId="{A379A724-A130-6F40-B26D-F5A4A1DE0132}">
      <dgm:prSet/>
      <dgm:spPr/>
      <dgm:t>
        <a:bodyPr/>
        <a:lstStyle/>
        <a:p>
          <a:r>
            <a:rPr lang="en-CA" dirty="0"/>
            <a:t>Oxycodone</a:t>
          </a:r>
          <a:endParaRPr lang="en-US" dirty="0"/>
        </a:p>
      </dgm:t>
    </dgm:pt>
    <dgm:pt modelId="{9109E253-8C85-1A4C-B321-AB6FDDCDF319}" type="parTrans" cxnId="{703AC21E-82BD-4044-A2C5-FF99CAED7937}">
      <dgm:prSet/>
      <dgm:spPr/>
      <dgm:t>
        <a:bodyPr/>
        <a:lstStyle/>
        <a:p>
          <a:endParaRPr lang="en-US"/>
        </a:p>
      </dgm:t>
    </dgm:pt>
    <dgm:pt modelId="{79CB5C39-36FC-7049-9993-C5D3ED790290}" type="sibTrans" cxnId="{703AC21E-82BD-4044-A2C5-FF99CAED7937}">
      <dgm:prSet/>
      <dgm:spPr/>
      <dgm:t>
        <a:bodyPr/>
        <a:lstStyle/>
        <a:p>
          <a:endParaRPr lang="en-US"/>
        </a:p>
      </dgm:t>
    </dgm:pt>
    <dgm:pt modelId="{663E97AD-A2A5-A24F-ABDF-0686F57242C6}">
      <dgm:prSet/>
      <dgm:spPr/>
      <dgm:t>
        <a:bodyPr/>
        <a:lstStyle/>
        <a:p>
          <a:r>
            <a:rPr lang="en-CA" dirty="0"/>
            <a:t>Tramadol</a:t>
          </a:r>
          <a:endParaRPr lang="en-US" dirty="0"/>
        </a:p>
      </dgm:t>
    </dgm:pt>
    <dgm:pt modelId="{6BA6C7C8-C692-784F-B6CE-010ECE837CED}" type="parTrans" cxnId="{DA7F397F-5CC3-4F44-AA2E-DBF6A2747780}">
      <dgm:prSet/>
      <dgm:spPr/>
      <dgm:t>
        <a:bodyPr/>
        <a:lstStyle/>
        <a:p>
          <a:endParaRPr lang="en-US"/>
        </a:p>
      </dgm:t>
    </dgm:pt>
    <dgm:pt modelId="{F17F9285-A6A9-0B4B-820C-36D6BB29F4AD}" type="sibTrans" cxnId="{DA7F397F-5CC3-4F44-AA2E-DBF6A2747780}">
      <dgm:prSet/>
      <dgm:spPr/>
      <dgm:t>
        <a:bodyPr/>
        <a:lstStyle/>
        <a:p>
          <a:endParaRPr lang="en-US"/>
        </a:p>
      </dgm:t>
    </dgm:pt>
    <dgm:pt modelId="{EB530DB3-0858-F248-83C0-DD66663710D2}">
      <dgm:prSet/>
      <dgm:spPr/>
      <dgm:t>
        <a:bodyPr/>
        <a:lstStyle/>
        <a:p>
          <a:r>
            <a:rPr lang="en-CA" dirty="0"/>
            <a:t>Fentanyl</a:t>
          </a:r>
          <a:endParaRPr lang="en-US" dirty="0"/>
        </a:p>
      </dgm:t>
    </dgm:pt>
    <dgm:pt modelId="{31221B15-4312-0B43-9657-ECD6F019A5AD}" type="parTrans" cxnId="{37ADD0FB-97C3-E843-B371-5A78670D8AF1}">
      <dgm:prSet/>
      <dgm:spPr/>
      <dgm:t>
        <a:bodyPr/>
        <a:lstStyle/>
        <a:p>
          <a:endParaRPr lang="en-US"/>
        </a:p>
      </dgm:t>
    </dgm:pt>
    <dgm:pt modelId="{97FC7007-420B-414A-80F4-02917C5F964A}" type="sibTrans" cxnId="{37ADD0FB-97C3-E843-B371-5A78670D8AF1}">
      <dgm:prSet/>
      <dgm:spPr/>
      <dgm:t>
        <a:bodyPr/>
        <a:lstStyle/>
        <a:p>
          <a:endParaRPr lang="en-US"/>
        </a:p>
      </dgm:t>
    </dgm:pt>
    <dgm:pt modelId="{05A3F59B-9E2E-7E4B-B3B7-E620890CD678}">
      <dgm:prSet/>
      <dgm:spPr/>
      <dgm:t>
        <a:bodyPr/>
        <a:lstStyle/>
        <a:p>
          <a:r>
            <a:rPr lang="fr-CA" dirty="0">
              <a:solidFill>
                <a:schemeClr val="tx2"/>
              </a:solidFill>
            </a:rPr>
            <a:t>Cannabis</a:t>
          </a:r>
          <a:endParaRPr lang="en-US" dirty="0">
            <a:solidFill>
              <a:schemeClr val="tx2"/>
            </a:solidFill>
          </a:endParaRPr>
        </a:p>
      </dgm:t>
    </dgm:pt>
    <dgm:pt modelId="{48A17D15-DFEB-0F4D-B549-4FCAA1A20352}" type="parTrans" cxnId="{CAA86570-2C06-F740-9DF2-56568C6EF72C}">
      <dgm:prSet/>
      <dgm:spPr/>
      <dgm:t>
        <a:bodyPr/>
        <a:lstStyle/>
        <a:p>
          <a:endParaRPr lang="en-US"/>
        </a:p>
      </dgm:t>
    </dgm:pt>
    <dgm:pt modelId="{30DBC44D-9E65-4244-A9C6-1B66889BD189}" type="sibTrans" cxnId="{CAA86570-2C06-F740-9DF2-56568C6EF72C}">
      <dgm:prSet/>
      <dgm:spPr/>
      <dgm:t>
        <a:bodyPr/>
        <a:lstStyle/>
        <a:p>
          <a:endParaRPr lang="en-US"/>
        </a:p>
      </dgm:t>
    </dgm:pt>
    <dgm:pt modelId="{CD0EC2C5-1207-1A43-B82B-53217F7C77EA}">
      <dgm:prSet/>
      <dgm:spPr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r>
            <a:rPr lang="fr-CA" dirty="0">
              <a:solidFill>
                <a:schemeClr val="bg1">
                  <a:lumMod val="65000"/>
                </a:schemeClr>
              </a:solidFill>
            </a:rPr>
            <a:t>Delta9-THC (THC)</a:t>
          </a:r>
          <a:endParaRPr lang="en-US" dirty="0">
            <a:solidFill>
              <a:schemeClr val="bg1">
                <a:lumMod val="65000"/>
              </a:schemeClr>
            </a:solidFill>
          </a:endParaRPr>
        </a:p>
      </dgm:t>
    </dgm:pt>
    <dgm:pt modelId="{47C9BCC2-ED82-CF49-B3A7-FF6DA4295CFA}" type="parTrans" cxnId="{A5F04A5D-87F8-3649-82A4-E6696DD1831A}">
      <dgm:prSet/>
      <dgm:spPr/>
      <dgm:t>
        <a:bodyPr/>
        <a:lstStyle/>
        <a:p>
          <a:endParaRPr lang="en-US"/>
        </a:p>
      </dgm:t>
    </dgm:pt>
    <dgm:pt modelId="{630D42E9-7106-2E47-A463-CDDAC2193022}" type="sibTrans" cxnId="{A5F04A5D-87F8-3649-82A4-E6696DD1831A}">
      <dgm:prSet/>
      <dgm:spPr/>
      <dgm:t>
        <a:bodyPr/>
        <a:lstStyle/>
        <a:p>
          <a:endParaRPr lang="en-US"/>
        </a:p>
      </dgm:t>
    </dgm:pt>
    <dgm:pt modelId="{D0EE199E-BC52-A246-973E-211BDBC6787B}">
      <dgm:prSet/>
      <dgm:spPr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Cannabidiol (CBD)
Cannabinol (CBN)
11-hydroxy-THC (THCOH)</a:t>
          </a:r>
          <a:r>
            <a:rPr lang="en-US" dirty="0"/>
            <a:t>
11-nor-9-carboxy-THC (THC-COOH)</a:t>
          </a:r>
        </a:p>
      </dgm:t>
    </dgm:pt>
    <dgm:pt modelId="{85F49A4C-2922-3A47-874F-8BFC9CE833B2}" type="parTrans" cxnId="{8CAFAD2B-4627-7B4F-8A45-A7965381AEAD}">
      <dgm:prSet/>
      <dgm:spPr/>
      <dgm:t>
        <a:bodyPr/>
        <a:lstStyle/>
        <a:p>
          <a:endParaRPr lang="en-US"/>
        </a:p>
      </dgm:t>
    </dgm:pt>
    <dgm:pt modelId="{B9C93EC1-CD07-2D45-88AB-253454B9D4B2}" type="sibTrans" cxnId="{8CAFAD2B-4627-7B4F-8A45-A7965381AEAD}">
      <dgm:prSet/>
      <dgm:spPr/>
      <dgm:t>
        <a:bodyPr/>
        <a:lstStyle/>
        <a:p>
          <a:endParaRPr lang="en-US"/>
        </a:p>
      </dgm:t>
    </dgm:pt>
    <dgm:pt modelId="{F217D801-86E0-874E-8B32-D32D366752FC}" type="pres">
      <dgm:prSet presAssocID="{DBAFD8A9-035B-0244-A3C6-0E1B3C16B062}" presName="diagram" presStyleCnt="0">
        <dgm:presLayoutVars>
          <dgm:dir/>
          <dgm:animLvl val="lvl"/>
          <dgm:resizeHandles val="exact"/>
        </dgm:presLayoutVars>
      </dgm:prSet>
      <dgm:spPr/>
    </dgm:pt>
    <dgm:pt modelId="{74481B2A-68B6-E548-9477-9DB9E57B87B7}" type="pres">
      <dgm:prSet presAssocID="{F7FF40E2-7273-CB4D-856D-6AE6ECF5A9FD}" presName="compNode" presStyleCnt="0"/>
      <dgm:spPr/>
    </dgm:pt>
    <dgm:pt modelId="{4C1FD772-B456-B14C-9A1A-29263576D598}" type="pres">
      <dgm:prSet presAssocID="{F7FF40E2-7273-CB4D-856D-6AE6ECF5A9FD}" presName="childRect" presStyleLbl="bgAcc1" presStyleIdx="0" presStyleCnt="4" custScaleY="208634" custLinFactNeighborY="-38064">
        <dgm:presLayoutVars>
          <dgm:bulletEnabled val="1"/>
        </dgm:presLayoutVars>
      </dgm:prSet>
      <dgm:spPr/>
    </dgm:pt>
    <dgm:pt modelId="{DFD4DC20-18A0-EA4C-859D-5BEDBD2E0D7C}" type="pres">
      <dgm:prSet presAssocID="{F7FF40E2-7273-CB4D-856D-6AE6ECF5A9F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9F92A4E-BF4C-2E4B-8C81-FCCDF42D1ABD}" type="pres">
      <dgm:prSet presAssocID="{F7FF40E2-7273-CB4D-856D-6AE6ECF5A9FD}" presName="parentRect" presStyleLbl="alignNode1" presStyleIdx="0" presStyleCnt="4"/>
      <dgm:spPr/>
    </dgm:pt>
    <dgm:pt modelId="{FC41F447-F422-FB49-B9FB-B9B5CA7DC754}" type="pres">
      <dgm:prSet presAssocID="{F7FF40E2-7273-CB4D-856D-6AE6ECF5A9FD}" presName="adorn" presStyleLbl="fgAccFollowNode1" presStyleIdx="0" presStyleCnt="4" custScaleX="120873" custScaleY="120874" custLinFactNeighborX="-3220" custLinFactNeighborY="966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C95F42B-D67D-774B-9BA5-1420B3F706D8}" type="pres">
      <dgm:prSet presAssocID="{8580E06F-6B5E-9440-86FF-5BAEA5D436AE}" presName="sibTrans" presStyleLbl="sibTrans2D1" presStyleIdx="0" presStyleCnt="0"/>
      <dgm:spPr/>
    </dgm:pt>
    <dgm:pt modelId="{EFB3CDEB-111A-1840-AB38-4A730E942D4D}" type="pres">
      <dgm:prSet presAssocID="{11BCB255-52C1-AE4A-A647-4F34DE113BBF}" presName="compNode" presStyleCnt="0"/>
      <dgm:spPr/>
    </dgm:pt>
    <dgm:pt modelId="{57AA81C6-66B1-554A-8521-2BF67FDEC84D}" type="pres">
      <dgm:prSet presAssocID="{11BCB255-52C1-AE4A-A647-4F34DE113BBF}" presName="childRect" presStyleLbl="bgAcc1" presStyleIdx="1" presStyleCnt="4" custScaleY="208634" custLinFactNeighborY="-38064">
        <dgm:presLayoutVars>
          <dgm:bulletEnabled val="1"/>
        </dgm:presLayoutVars>
      </dgm:prSet>
      <dgm:spPr/>
    </dgm:pt>
    <dgm:pt modelId="{C3B70821-B3D6-2F44-9549-01EE248E9728}" type="pres">
      <dgm:prSet presAssocID="{11BCB255-52C1-AE4A-A647-4F34DE113BB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0E3EF5D-55E7-F24A-83AB-3243D30A78F0}" type="pres">
      <dgm:prSet presAssocID="{11BCB255-52C1-AE4A-A647-4F34DE113BBF}" presName="parentRect" presStyleLbl="alignNode1" presStyleIdx="1" presStyleCnt="4"/>
      <dgm:spPr/>
    </dgm:pt>
    <dgm:pt modelId="{171018DB-CBAB-0E42-8806-9240F9B2F52A}" type="pres">
      <dgm:prSet presAssocID="{11BCB255-52C1-AE4A-A647-4F34DE113BBF}" presName="adorn" presStyleLbl="fgAccFollowNode1" presStyleIdx="1" presStyleCnt="4" custScaleX="120873" custScaleY="120874" custLinFactNeighborX="-3220" custLinFactNeighborY="966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5F7DCC1-24E4-974B-B374-44435126B02F}" type="pres">
      <dgm:prSet presAssocID="{640421C3-F904-BF4E-A294-C532B0467C3A}" presName="sibTrans" presStyleLbl="sibTrans2D1" presStyleIdx="0" presStyleCnt="0"/>
      <dgm:spPr/>
    </dgm:pt>
    <dgm:pt modelId="{6199551D-B12A-BA4D-87BD-5ADC1E02694B}" type="pres">
      <dgm:prSet presAssocID="{64E27AF1-AD54-F64A-89B7-7CEF4D64FE69}" presName="compNode" presStyleCnt="0"/>
      <dgm:spPr/>
    </dgm:pt>
    <dgm:pt modelId="{E377D063-700C-4943-88D5-7C838EA150AD}" type="pres">
      <dgm:prSet presAssocID="{64E27AF1-AD54-F64A-89B7-7CEF4D64FE69}" presName="childRect" presStyleLbl="bgAcc1" presStyleIdx="2" presStyleCnt="4" custScaleY="208634" custLinFactNeighborY="-38064">
        <dgm:presLayoutVars>
          <dgm:bulletEnabled val="1"/>
        </dgm:presLayoutVars>
      </dgm:prSet>
      <dgm:spPr/>
    </dgm:pt>
    <dgm:pt modelId="{B92389FA-9BEA-3F4E-8A67-97778E4F6856}" type="pres">
      <dgm:prSet presAssocID="{64E27AF1-AD54-F64A-89B7-7CEF4D64FE6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775EEE8-E874-614F-9BD8-4CD68E7B6BB2}" type="pres">
      <dgm:prSet presAssocID="{64E27AF1-AD54-F64A-89B7-7CEF4D64FE69}" presName="parentRect" presStyleLbl="alignNode1" presStyleIdx="2" presStyleCnt="4"/>
      <dgm:spPr/>
    </dgm:pt>
    <dgm:pt modelId="{38CBD224-26F3-ED46-9A70-2E2B2AAF75A5}" type="pres">
      <dgm:prSet presAssocID="{64E27AF1-AD54-F64A-89B7-7CEF4D64FE69}" presName="adorn" presStyleLbl="fgAccFollowNode1" presStyleIdx="2" presStyleCnt="4" custScaleX="120873" custScaleY="120874" custLinFactNeighborX="-3220" custLinFactNeighborY="9660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6DBF8B5-2699-2A46-B838-9129C03BF5DE}" type="pres">
      <dgm:prSet presAssocID="{B6F63BBD-FE91-6F45-9608-19F1ADA8DD6E}" presName="sibTrans" presStyleLbl="sibTrans2D1" presStyleIdx="0" presStyleCnt="0"/>
      <dgm:spPr/>
    </dgm:pt>
    <dgm:pt modelId="{3D0FCE26-0307-C24C-9A26-368DAB7F39FA}" type="pres">
      <dgm:prSet presAssocID="{05A3F59B-9E2E-7E4B-B3B7-E620890CD678}" presName="compNode" presStyleCnt="0"/>
      <dgm:spPr/>
    </dgm:pt>
    <dgm:pt modelId="{AEA4C2F1-A217-394D-81E5-3B5093393249}" type="pres">
      <dgm:prSet presAssocID="{05A3F59B-9E2E-7E4B-B3B7-E620890CD678}" presName="childRect" presStyleLbl="bgAcc1" presStyleIdx="3" presStyleCnt="4" custScaleY="236643" custLinFactNeighborY="-26457">
        <dgm:presLayoutVars>
          <dgm:bulletEnabled val="1"/>
        </dgm:presLayoutVars>
      </dgm:prSet>
      <dgm:spPr/>
    </dgm:pt>
    <dgm:pt modelId="{BA3B452A-426A-044B-B867-04C2747EAA11}" type="pres">
      <dgm:prSet presAssocID="{05A3F59B-9E2E-7E4B-B3B7-E620890CD67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5E4F63D-4D82-6B45-90C5-47BB4A716FE3}" type="pres">
      <dgm:prSet presAssocID="{05A3F59B-9E2E-7E4B-B3B7-E620890CD678}" presName="parentRect" presStyleLbl="alignNode1" presStyleIdx="3" presStyleCnt="4" custLinFactNeighborY="-6078"/>
      <dgm:spPr/>
    </dgm:pt>
    <dgm:pt modelId="{DB3FD87B-9904-5B48-9998-1B8C3E2CEBE6}" type="pres">
      <dgm:prSet presAssocID="{05A3F59B-9E2E-7E4B-B3B7-E620890CD678}" presName="adorn" presStyleLbl="fgAccFollowNode1" presStyleIdx="3" presStyleCnt="4" custScaleX="121232" custScaleY="117848" custLinFactNeighborX="-3073" custLinFactNeighborY="7682"/>
      <dgm:spPr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61F00101-B4C4-6E4F-B98F-FD0EBDC48DC9}" srcId="{DBAFD8A9-035B-0244-A3C6-0E1B3C16B062}" destId="{F7FF40E2-7273-CB4D-856D-6AE6ECF5A9FD}" srcOrd="0" destOrd="0" parTransId="{94C86548-1AA4-2944-B02E-C22DFBF18936}" sibTransId="{8580E06F-6B5E-9440-86FF-5BAEA5D436AE}"/>
    <dgm:cxn modelId="{8D63D904-62D8-4842-90AF-927EABE0C40B}" type="presOf" srcId="{F7FF40E2-7273-CB4D-856D-6AE6ECF5A9FD}" destId="{69F92A4E-BF4C-2E4B-8C81-FCCDF42D1ABD}" srcOrd="1" destOrd="0" presId="urn:microsoft.com/office/officeart/2005/8/layout/bList2"/>
    <dgm:cxn modelId="{188CB509-FE2D-6149-87A7-90087190CE74}" srcId="{11BCB255-52C1-AE4A-A647-4F34DE113BBF}" destId="{386BA058-138B-6642-BA85-CC40D113C9B1}" srcOrd="0" destOrd="0" parTransId="{22393CB9-F9F2-9143-9F88-F352EB58D3B9}" sibTransId="{6A2CEA19-D286-E34E-89E8-B571033F7D3F}"/>
    <dgm:cxn modelId="{E1949B0B-78DE-1147-B516-C4050EC25223}" srcId="{F7FF40E2-7273-CB4D-856D-6AE6ECF5A9FD}" destId="{B01BC8FC-79CB-DC48-9EE5-479AE49B406C}" srcOrd="0" destOrd="0" parTransId="{553F503A-D111-BB41-841A-F254CC65588B}" sibTransId="{DE75158C-514B-B545-BB10-8554F47CCFBB}"/>
    <dgm:cxn modelId="{D252D50B-E51C-E449-A12D-4B3C8CDF8734}" srcId="{64E27AF1-AD54-F64A-89B7-7CEF4D64FE69}" destId="{6B833174-FF25-FC4B-AE84-D58FD7520928}" srcOrd="5" destOrd="0" parTransId="{00F265D6-AB82-4E47-A1D9-1B6975FB1B53}" sibTransId="{D91E7721-4D51-7D4B-9A3F-E4D867AFEFE7}"/>
    <dgm:cxn modelId="{C0AAB10E-F5EB-5B4D-A171-BA88C77C6076}" type="presOf" srcId="{0E5E818F-4488-F644-B929-2C50856BA9B4}" destId="{4C1FD772-B456-B14C-9A1A-29263576D598}" srcOrd="0" destOrd="1" presId="urn:microsoft.com/office/officeart/2005/8/layout/bList2"/>
    <dgm:cxn modelId="{5E516F12-D8D8-084B-AB4A-7EDC9F9C63EF}" type="presOf" srcId="{663E97AD-A2A5-A24F-ABDF-0686F57242C6}" destId="{E377D063-700C-4943-88D5-7C838EA150AD}" srcOrd="0" destOrd="8" presId="urn:microsoft.com/office/officeart/2005/8/layout/bList2"/>
    <dgm:cxn modelId="{DEF7D917-F2DB-F546-B397-566E2E7318F1}" type="presOf" srcId="{11BCB255-52C1-AE4A-A647-4F34DE113BBF}" destId="{C3B70821-B3D6-2F44-9549-01EE248E9728}" srcOrd="0" destOrd="0" presId="urn:microsoft.com/office/officeart/2005/8/layout/bList2"/>
    <dgm:cxn modelId="{BE44B118-E5FC-C645-9D57-A9123CA4D0E9}" type="presOf" srcId="{DBAFD8A9-035B-0244-A3C6-0E1B3C16B062}" destId="{F217D801-86E0-874E-8B32-D32D366752FC}" srcOrd="0" destOrd="0" presId="urn:microsoft.com/office/officeart/2005/8/layout/bList2"/>
    <dgm:cxn modelId="{703AC21E-82BD-4044-A2C5-FF99CAED7937}" srcId="{64E27AF1-AD54-F64A-89B7-7CEF4D64FE69}" destId="{A379A724-A130-6F40-B26D-F5A4A1DE0132}" srcOrd="7" destOrd="0" parTransId="{9109E253-8C85-1A4C-B321-AB6FDDCDF319}" sibTransId="{79CB5C39-36FC-7049-9993-C5D3ED790290}"/>
    <dgm:cxn modelId="{B4C28920-5796-9F42-8A2B-4FBB067E5B41}" type="presOf" srcId="{6B833174-FF25-FC4B-AE84-D58FD7520928}" destId="{E377D063-700C-4943-88D5-7C838EA150AD}" srcOrd="0" destOrd="5" presId="urn:microsoft.com/office/officeart/2005/8/layout/bList2"/>
    <dgm:cxn modelId="{0539A021-0BA3-2C48-8596-57D8851CCE7F}" type="presOf" srcId="{6343C256-6025-614E-999D-D3F292F5797D}" destId="{57AA81C6-66B1-554A-8521-2BF67FDEC84D}" srcOrd="0" destOrd="3" presId="urn:microsoft.com/office/officeart/2005/8/layout/bList2"/>
    <dgm:cxn modelId="{DFBCB521-A688-5D43-A348-6FD9A33471BF}" type="presOf" srcId="{377E7849-DC99-4B4C-A4AE-E179A0C857DF}" destId="{E377D063-700C-4943-88D5-7C838EA150AD}" srcOrd="0" destOrd="2" presId="urn:microsoft.com/office/officeart/2005/8/layout/bList2"/>
    <dgm:cxn modelId="{04D1D521-3BE8-DB42-8B62-AC5F19D92A81}" type="presOf" srcId="{C65F1DB7-B341-B745-B648-E6403AA5E91B}" destId="{E377D063-700C-4943-88D5-7C838EA150AD}" srcOrd="0" destOrd="1" presId="urn:microsoft.com/office/officeart/2005/8/layout/bList2"/>
    <dgm:cxn modelId="{CCE19328-5EED-1A4F-B2DC-AA8EFC5FB7AC}" type="presOf" srcId="{24913CBF-93D4-9A4B-8D23-42F972B5F03C}" destId="{E377D063-700C-4943-88D5-7C838EA150AD}" srcOrd="0" destOrd="0" presId="urn:microsoft.com/office/officeart/2005/8/layout/bList2"/>
    <dgm:cxn modelId="{8CAFAD2B-4627-7B4F-8A45-A7965381AEAD}" srcId="{05A3F59B-9E2E-7E4B-B3B7-E620890CD678}" destId="{D0EE199E-BC52-A246-973E-211BDBC6787B}" srcOrd="1" destOrd="0" parTransId="{85F49A4C-2922-3A47-874F-8BFC9CE833B2}" sibTransId="{B9C93EC1-CD07-2D45-88AB-253454B9D4B2}"/>
    <dgm:cxn modelId="{EFE8342F-22D7-C146-A9E3-3EBEA3DCBD19}" type="presOf" srcId="{E03F621F-48CF-5E4B-B9D7-6FD21A51D8A4}" destId="{57AA81C6-66B1-554A-8521-2BF67FDEC84D}" srcOrd="0" destOrd="4" presId="urn:microsoft.com/office/officeart/2005/8/layout/bList2"/>
    <dgm:cxn modelId="{CE351C33-321A-A542-A826-3D785B302359}" srcId="{64E27AF1-AD54-F64A-89B7-7CEF4D64FE69}" destId="{71704E5C-A0E4-CE4E-B8BA-85F9C445B112}" srcOrd="6" destOrd="0" parTransId="{492D33C1-20FE-E346-9262-8FD47D26F259}" sibTransId="{899C1BB3-BEC1-A543-A6C4-5CE115DD34E2}"/>
    <dgm:cxn modelId="{C6E90B35-B89A-624E-A2DD-C8435B934C20}" type="presOf" srcId="{6A3D2B11-7154-8944-A6C7-17FB6FCBE2F6}" destId="{57AA81C6-66B1-554A-8521-2BF67FDEC84D}" srcOrd="0" destOrd="1" presId="urn:microsoft.com/office/officeart/2005/8/layout/bList2"/>
    <dgm:cxn modelId="{519A9F3B-FEFE-FA42-91C5-FB40EB392477}" type="presOf" srcId="{64E27AF1-AD54-F64A-89B7-7CEF4D64FE69}" destId="{2775EEE8-E874-614F-9BD8-4CD68E7B6BB2}" srcOrd="1" destOrd="0" presId="urn:microsoft.com/office/officeart/2005/8/layout/bList2"/>
    <dgm:cxn modelId="{AD13783D-D987-2348-B542-65A9BCC65FBA}" type="presOf" srcId="{386BA058-138B-6642-BA85-CC40D113C9B1}" destId="{57AA81C6-66B1-554A-8521-2BF67FDEC84D}" srcOrd="0" destOrd="0" presId="urn:microsoft.com/office/officeart/2005/8/layout/bList2"/>
    <dgm:cxn modelId="{A5F04A5D-87F8-3649-82A4-E6696DD1831A}" srcId="{05A3F59B-9E2E-7E4B-B3B7-E620890CD678}" destId="{CD0EC2C5-1207-1A43-B82B-53217F7C77EA}" srcOrd="0" destOrd="0" parTransId="{47C9BCC2-ED82-CF49-B3A7-FF6DA4295CFA}" sibTransId="{630D42E9-7106-2E47-A463-CDDAC2193022}"/>
    <dgm:cxn modelId="{07DE065F-11E0-2C4B-A127-FCB862209A2F}" srcId="{11BCB255-52C1-AE4A-A647-4F34DE113BBF}" destId="{6343C256-6025-614E-999D-D3F292F5797D}" srcOrd="3" destOrd="0" parTransId="{4F5D65BD-8542-8B4B-BB2E-0F9A9A2D76A7}" sibTransId="{087DA131-D129-6E4E-A331-ACB202489091}"/>
    <dgm:cxn modelId="{3BAFB441-0EAE-0F47-B0CE-D8AAAD7BA578}" type="presOf" srcId="{EB530DB3-0858-F248-83C0-DD66663710D2}" destId="{E377D063-700C-4943-88D5-7C838EA150AD}" srcOrd="0" destOrd="9" presId="urn:microsoft.com/office/officeart/2005/8/layout/bList2"/>
    <dgm:cxn modelId="{8469D662-DA66-A947-99EB-14346164BFC7}" srcId="{DBAFD8A9-035B-0244-A3C6-0E1B3C16B062}" destId="{64E27AF1-AD54-F64A-89B7-7CEF4D64FE69}" srcOrd="2" destOrd="0" parTransId="{AEBC526A-714D-8246-B6E3-F9A630F75131}" sibTransId="{B6F63BBD-FE91-6F45-9608-19F1ADA8DD6E}"/>
    <dgm:cxn modelId="{C85AAA4B-2B13-0A47-BD52-B3DCC44C64DA}" srcId="{F7FF40E2-7273-CB4D-856D-6AE6ECF5A9FD}" destId="{0E5E818F-4488-F644-B929-2C50856BA9B4}" srcOrd="1" destOrd="0" parTransId="{DD694AA3-99CE-AA49-8D87-781FE9A16784}" sibTransId="{72EA0736-EECE-264E-A0E4-5C96EEC76C10}"/>
    <dgm:cxn modelId="{CAA86570-2C06-F740-9DF2-56568C6EF72C}" srcId="{DBAFD8A9-035B-0244-A3C6-0E1B3C16B062}" destId="{05A3F59B-9E2E-7E4B-B3B7-E620890CD678}" srcOrd="3" destOrd="0" parTransId="{48A17D15-DFEB-0F4D-B549-4FCAA1A20352}" sibTransId="{30DBC44D-9E65-4244-A9C6-1B66889BD189}"/>
    <dgm:cxn modelId="{98CAE172-73AF-E947-8029-6671B54BF171}" srcId="{DBAFD8A9-035B-0244-A3C6-0E1B3C16B062}" destId="{11BCB255-52C1-AE4A-A647-4F34DE113BBF}" srcOrd="1" destOrd="0" parTransId="{B2CF9251-000B-0449-9FA4-40433643E6D4}" sibTransId="{640421C3-F904-BF4E-A294-C532B0467C3A}"/>
    <dgm:cxn modelId="{94A5C456-6FC1-1842-9437-9ECED57FBC86}" srcId="{11BCB255-52C1-AE4A-A647-4F34DE113BBF}" destId="{BF574501-68D7-EF45-AB4B-609E19351017}" srcOrd="2" destOrd="0" parTransId="{3FAE24BF-8892-3C4C-9449-44B39A35099D}" sibTransId="{BD9A2244-1FD9-E441-B473-B789A3307B70}"/>
    <dgm:cxn modelId="{DA7F397F-5CC3-4F44-AA2E-DBF6A2747780}" srcId="{64E27AF1-AD54-F64A-89B7-7CEF4D64FE69}" destId="{663E97AD-A2A5-A24F-ABDF-0686F57242C6}" srcOrd="8" destOrd="0" parTransId="{6BA6C7C8-C692-784F-B6CE-010ECE837CED}" sibTransId="{F17F9285-A6A9-0B4B-820C-36D6BB29F4AD}"/>
    <dgm:cxn modelId="{D6895889-18B6-9045-9E6E-C77B7AF010B6}" srcId="{64E27AF1-AD54-F64A-89B7-7CEF4D64FE69}" destId="{C65F1DB7-B341-B745-B648-E6403AA5E91B}" srcOrd="1" destOrd="0" parTransId="{91A409DF-6A79-B84F-8ECC-069ADA3FBE6D}" sibTransId="{740528DF-ACE0-EF4E-B3E0-6BB0C454813B}"/>
    <dgm:cxn modelId="{297BB489-465C-F84B-B237-0682A6C7DAA1}" type="presOf" srcId="{8580E06F-6B5E-9440-86FF-5BAEA5D436AE}" destId="{8C95F42B-D67D-774B-9BA5-1420B3F706D8}" srcOrd="0" destOrd="0" presId="urn:microsoft.com/office/officeart/2005/8/layout/bList2"/>
    <dgm:cxn modelId="{8F67898D-62EF-7544-9F44-1972286FF6CC}" type="presOf" srcId="{F7FF40E2-7273-CB4D-856D-6AE6ECF5A9FD}" destId="{DFD4DC20-18A0-EA4C-859D-5BEDBD2E0D7C}" srcOrd="0" destOrd="0" presId="urn:microsoft.com/office/officeart/2005/8/layout/bList2"/>
    <dgm:cxn modelId="{109A1492-EB41-5B42-8CAB-874F41EAD7C8}" srcId="{64E27AF1-AD54-F64A-89B7-7CEF4D64FE69}" destId="{377E7849-DC99-4B4C-A4AE-E179A0C857DF}" srcOrd="2" destOrd="0" parTransId="{E20A3F72-B065-8944-B5EE-E90250B01B5C}" sibTransId="{C96C2963-97DD-5249-BBA8-3CDC1B99C824}"/>
    <dgm:cxn modelId="{D52EF593-9AB3-4242-A516-4B615D1B22DB}" srcId="{64E27AF1-AD54-F64A-89B7-7CEF4D64FE69}" destId="{12AC0FAA-8C30-C441-9D81-D3235CF41CA2}" srcOrd="4" destOrd="0" parTransId="{1631D55B-338C-6744-A894-368F2A292C49}" sibTransId="{D479903E-A469-8047-A68B-89451696C090}"/>
    <dgm:cxn modelId="{47596A98-4923-A94F-858C-98BBFD5AE292}" type="presOf" srcId="{DD261274-FBCE-4D45-9903-8008F1BC2BAD}" destId="{E377D063-700C-4943-88D5-7C838EA150AD}" srcOrd="0" destOrd="3" presId="urn:microsoft.com/office/officeart/2005/8/layout/bList2"/>
    <dgm:cxn modelId="{0498B89C-D10E-EA43-B81C-720908A95C2F}" type="presOf" srcId="{B6F63BBD-FE91-6F45-9608-19F1ADA8DD6E}" destId="{36DBF8B5-2699-2A46-B838-9129C03BF5DE}" srcOrd="0" destOrd="0" presId="urn:microsoft.com/office/officeart/2005/8/layout/bList2"/>
    <dgm:cxn modelId="{0A8FD29D-6567-6740-8348-60C8B869B692}" type="presOf" srcId="{05A3F59B-9E2E-7E4B-B3B7-E620890CD678}" destId="{BA3B452A-426A-044B-B867-04C2747EAA11}" srcOrd="0" destOrd="0" presId="urn:microsoft.com/office/officeart/2005/8/layout/bList2"/>
    <dgm:cxn modelId="{FFCFDCAF-5FD9-8349-ADDF-B6D49871AEE9}" type="presOf" srcId="{12AC0FAA-8C30-C441-9D81-D3235CF41CA2}" destId="{E377D063-700C-4943-88D5-7C838EA150AD}" srcOrd="0" destOrd="4" presId="urn:microsoft.com/office/officeart/2005/8/layout/bList2"/>
    <dgm:cxn modelId="{E20A45B0-3892-684C-BE0A-870D7913362E}" type="presOf" srcId="{11BCB255-52C1-AE4A-A647-4F34DE113BBF}" destId="{A0E3EF5D-55E7-F24A-83AB-3243D30A78F0}" srcOrd="1" destOrd="0" presId="urn:microsoft.com/office/officeart/2005/8/layout/bList2"/>
    <dgm:cxn modelId="{0F4B3BB6-2BEF-FB43-93AD-F3D093F6B757}" srcId="{64E27AF1-AD54-F64A-89B7-7CEF4D64FE69}" destId="{DD261274-FBCE-4D45-9903-8008F1BC2BAD}" srcOrd="3" destOrd="0" parTransId="{33A5508E-9F0A-3E45-9AB4-7FBC4DAA2F72}" sibTransId="{1BA7B731-3CED-A440-BB85-346F29F8B856}"/>
    <dgm:cxn modelId="{3E6042BD-E123-6C41-8BCB-8AB6CC45B40B}" type="presOf" srcId="{B01BC8FC-79CB-DC48-9EE5-479AE49B406C}" destId="{4C1FD772-B456-B14C-9A1A-29263576D598}" srcOrd="0" destOrd="0" presId="urn:microsoft.com/office/officeart/2005/8/layout/bList2"/>
    <dgm:cxn modelId="{8FD8D7C7-A4C0-3845-9CD5-DA12145C6E05}" type="presOf" srcId="{71704E5C-A0E4-CE4E-B8BA-85F9C445B112}" destId="{E377D063-700C-4943-88D5-7C838EA150AD}" srcOrd="0" destOrd="6" presId="urn:microsoft.com/office/officeart/2005/8/layout/bList2"/>
    <dgm:cxn modelId="{079C72D6-77BE-3D47-BF81-140FF2325E3C}" type="presOf" srcId="{05A3F59B-9E2E-7E4B-B3B7-E620890CD678}" destId="{C5E4F63D-4D82-6B45-90C5-47BB4A716FE3}" srcOrd="1" destOrd="0" presId="urn:microsoft.com/office/officeart/2005/8/layout/bList2"/>
    <dgm:cxn modelId="{A6FA48D8-B02F-3141-B139-15A4448E2A06}" srcId="{11BCB255-52C1-AE4A-A647-4F34DE113BBF}" destId="{E03F621F-48CF-5E4B-B9D7-6FD21A51D8A4}" srcOrd="4" destOrd="0" parTransId="{7B9A4D9D-B555-C34A-9092-5FC46F7A336E}" sibTransId="{45D8B2B3-2D19-F442-B60A-4672C595CF48}"/>
    <dgm:cxn modelId="{663356D8-29B2-FD45-ACFA-CBBEBBBFBE48}" type="presOf" srcId="{CD0EC2C5-1207-1A43-B82B-53217F7C77EA}" destId="{AEA4C2F1-A217-394D-81E5-3B5093393249}" srcOrd="0" destOrd="0" presId="urn:microsoft.com/office/officeart/2005/8/layout/bList2"/>
    <dgm:cxn modelId="{9F3631E4-CCD5-D543-AB79-71ED05E9BD50}" srcId="{11BCB255-52C1-AE4A-A647-4F34DE113BBF}" destId="{6A3D2B11-7154-8944-A6C7-17FB6FCBE2F6}" srcOrd="1" destOrd="0" parTransId="{3F9C8234-0BD0-5F49-A9D6-1D0BABC7488E}" sibTransId="{7644884E-3EA7-E247-965B-823291C5D3FB}"/>
    <dgm:cxn modelId="{25EAF8ED-0831-4D4A-94DB-C71D82FB3EFB}" type="presOf" srcId="{640421C3-F904-BF4E-A294-C532B0467C3A}" destId="{65F7DCC1-24E4-974B-B374-44435126B02F}" srcOrd="0" destOrd="0" presId="urn:microsoft.com/office/officeart/2005/8/layout/bList2"/>
    <dgm:cxn modelId="{EFE4E2EE-9C81-3040-B50C-A5772B086F16}" srcId="{64E27AF1-AD54-F64A-89B7-7CEF4D64FE69}" destId="{24913CBF-93D4-9A4B-8D23-42F972B5F03C}" srcOrd="0" destOrd="0" parTransId="{9126E80C-CC05-C146-BE02-DC412C3D3C2C}" sibTransId="{5A51AC78-CF1B-304D-BCC4-1C756FEEB16A}"/>
    <dgm:cxn modelId="{3C8F80F2-A8BA-3B4E-9A9E-FBA2CFBD67D0}" type="presOf" srcId="{A379A724-A130-6F40-B26D-F5A4A1DE0132}" destId="{E377D063-700C-4943-88D5-7C838EA150AD}" srcOrd="0" destOrd="7" presId="urn:microsoft.com/office/officeart/2005/8/layout/bList2"/>
    <dgm:cxn modelId="{1CE6FFF2-32B9-EC4C-A3BD-E27F76F94364}" type="presOf" srcId="{D0EE199E-BC52-A246-973E-211BDBC6787B}" destId="{AEA4C2F1-A217-394D-81E5-3B5093393249}" srcOrd="0" destOrd="1" presId="urn:microsoft.com/office/officeart/2005/8/layout/bList2"/>
    <dgm:cxn modelId="{2FC9B3FA-A8AA-714B-99AF-86562E23A574}" type="presOf" srcId="{64E27AF1-AD54-F64A-89B7-7CEF4D64FE69}" destId="{B92389FA-9BEA-3F4E-8A67-97778E4F6856}" srcOrd="0" destOrd="0" presId="urn:microsoft.com/office/officeart/2005/8/layout/bList2"/>
    <dgm:cxn modelId="{37ADD0FB-97C3-E843-B371-5A78670D8AF1}" srcId="{64E27AF1-AD54-F64A-89B7-7CEF4D64FE69}" destId="{EB530DB3-0858-F248-83C0-DD66663710D2}" srcOrd="9" destOrd="0" parTransId="{31221B15-4312-0B43-9657-ECD6F019A5AD}" sibTransId="{97FC7007-420B-414A-80F4-02917C5F964A}"/>
    <dgm:cxn modelId="{05B890FD-0489-6D4B-BF67-A3EBBB6D3E1A}" type="presOf" srcId="{BF574501-68D7-EF45-AB4B-609E19351017}" destId="{57AA81C6-66B1-554A-8521-2BF67FDEC84D}" srcOrd="0" destOrd="2" presId="urn:microsoft.com/office/officeart/2005/8/layout/bList2"/>
    <dgm:cxn modelId="{82BBEB69-D1F2-4D47-AA0E-E9E9DA6E94FA}" type="presParOf" srcId="{F217D801-86E0-874E-8B32-D32D366752FC}" destId="{74481B2A-68B6-E548-9477-9DB9E57B87B7}" srcOrd="0" destOrd="0" presId="urn:microsoft.com/office/officeart/2005/8/layout/bList2"/>
    <dgm:cxn modelId="{CF66F5FD-7720-1746-8941-26B0050EEB36}" type="presParOf" srcId="{74481B2A-68B6-E548-9477-9DB9E57B87B7}" destId="{4C1FD772-B456-B14C-9A1A-29263576D598}" srcOrd="0" destOrd="0" presId="urn:microsoft.com/office/officeart/2005/8/layout/bList2"/>
    <dgm:cxn modelId="{6A622A2C-8C34-9344-AB8C-5690F9AE33EF}" type="presParOf" srcId="{74481B2A-68B6-E548-9477-9DB9E57B87B7}" destId="{DFD4DC20-18A0-EA4C-859D-5BEDBD2E0D7C}" srcOrd="1" destOrd="0" presId="urn:microsoft.com/office/officeart/2005/8/layout/bList2"/>
    <dgm:cxn modelId="{B90B904C-0C8E-6A49-B088-5E0DBFBF0FC1}" type="presParOf" srcId="{74481B2A-68B6-E548-9477-9DB9E57B87B7}" destId="{69F92A4E-BF4C-2E4B-8C81-FCCDF42D1ABD}" srcOrd="2" destOrd="0" presId="urn:microsoft.com/office/officeart/2005/8/layout/bList2"/>
    <dgm:cxn modelId="{AC707DA4-0BE5-9244-9F90-708893F9C997}" type="presParOf" srcId="{74481B2A-68B6-E548-9477-9DB9E57B87B7}" destId="{FC41F447-F422-FB49-B9FB-B9B5CA7DC754}" srcOrd="3" destOrd="0" presId="urn:microsoft.com/office/officeart/2005/8/layout/bList2"/>
    <dgm:cxn modelId="{AE6CB859-8123-6645-90EF-068B77182571}" type="presParOf" srcId="{F217D801-86E0-874E-8B32-D32D366752FC}" destId="{8C95F42B-D67D-774B-9BA5-1420B3F706D8}" srcOrd="1" destOrd="0" presId="urn:microsoft.com/office/officeart/2005/8/layout/bList2"/>
    <dgm:cxn modelId="{E62618F2-49F8-B948-B85D-CD460F1E83A5}" type="presParOf" srcId="{F217D801-86E0-874E-8B32-D32D366752FC}" destId="{EFB3CDEB-111A-1840-AB38-4A730E942D4D}" srcOrd="2" destOrd="0" presId="urn:microsoft.com/office/officeart/2005/8/layout/bList2"/>
    <dgm:cxn modelId="{80F3391E-F25D-3F4A-9924-E8779A45AEB4}" type="presParOf" srcId="{EFB3CDEB-111A-1840-AB38-4A730E942D4D}" destId="{57AA81C6-66B1-554A-8521-2BF67FDEC84D}" srcOrd="0" destOrd="0" presId="urn:microsoft.com/office/officeart/2005/8/layout/bList2"/>
    <dgm:cxn modelId="{53431CC5-459B-604C-9247-8E66B5CF4241}" type="presParOf" srcId="{EFB3CDEB-111A-1840-AB38-4A730E942D4D}" destId="{C3B70821-B3D6-2F44-9549-01EE248E9728}" srcOrd="1" destOrd="0" presId="urn:microsoft.com/office/officeart/2005/8/layout/bList2"/>
    <dgm:cxn modelId="{335C9FE5-D083-AC46-AB10-B40402496CC2}" type="presParOf" srcId="{EFB3CDEB-111A-1840-AB38-4A730E942D4D}" destId="{A0E3EF5D-55E7-F24A-83AB-3243D30A78F0}" srcOrd="2" destOrd="0" presId="urn:microsoft.com/office/officeart/2005/8/layout/bList2"/>
    <dgm:cxn modelId="{B2D0A6D3-A246-A14F-AD1D-CD200A8AA11E}" type="presParOf" srcId="{EFB3CDEB-111A-1840-AB38-4A730E942D4D}" destId="{171018DB-CBAB-0E42-8806-9240F9B2F52A}" srcOrd="3" destOrd="0" presId="urn:microsoft.com/office/officeart/2005/8/layout/bList2"/>
    <dgm:cxn modelId="{54B82682-7727-4142-895B-BA8B59673333}" type="presParOf" srcId="{F217D801-86E0-874E-8B32-D32D366752FC}" destId="{65F7DCC1-24E4-974B-B374-44435126B02F}" srcOrd="3" destOrd="0" presId="urn:microsoft.com/office/officeart/2005/8/layout/bList2"/>
    <dgm:cxn modelId="{3C51245A-D843-C74E-BC80-58F534046294}" type="presParOf" srcId="{F217D801-86E0-874E-8B32-D32D366752FC}" destId="{6199551D-B12A-BA4D-87BD-5ADC1E02694B}" srcOrd="4" destOrd="0" presId="urn:microsoft.com/office/officeart/2005/8/layout/bList2"/>
    <dgm:cxn modelId="{C2F5E2D9-A314-D441-A524-BE65A0980C84}" type="presParOf" srcId="{6199551D-B12A-BA4D-87BD-5ADC1E02694B}" destId="{E377D063-700C-4943-88D5-7C838EA150AD}" srcOrd="0" destOrd="0" presId="urn:microsoft.com/office/officeart/2005/8/layout/bList2"/>
    <dgm:cxn modelId="{1C28ED69-AD0C-2640-8562-94F8E4D9A255}" type="presParOf" srcId="{6199551D-B12A-BA4D-87BD-5ADC1E02694B}" destId="{B92389FA-9BEA-3F4E-8A67-97778E4F6856}" srcOrd="1" destOrd="0" presId="urn:microsoft.com/office/officeart/2005/8/layout/bList2"/>
    <dgm:cxn modelId="{8C1CE5CB-5126-6543-9822-823A51759106}" type="presParOf" srcId="{6199551D-B12A-BA4D-87BD-5ADC1E02694B}" destId="{2775EEE8-E874-614F-9BD8-4CD68E7B6BB2}" srcOrd="2" destOrd="0" presId="urn:microsoft.com/office/officeart/2005/8/layout/bList2"/>
    <dgm:cxn modelId="{97E99118-7483-B944-A498-90BC13BE2FB9}" type="presParOf" srcId="{6199551D-B12A-BA4D-87BD-5ADC1E02694B}" destId="{38CBD224-26F3-ED46-9A70-2E2B2AAF75A5}" srcOrd="3" destOrd="0" presId="urn:microsoft.com/office/officeart/2005/8/layout/bList2"/>
    <dgm:cxn modelId="{DD5C70EE-E2FC-DA4E-8860-534DA8C3BB73}" type="presParOf" srcId="{F217D801-86E0-874E-8B32-D32D366752FC}" destId="{36DBF8B5-2699-2A46-B838-9129C03BF5DE}" srcOrd="5" destOrd="0" presId="urn:microsoft.com/office/officeart/2005/8/layout/bList2"/>
    <dgm:cxn modelId="{90297D77-4D51-554E-92EF-915B2E32EEF4}" type="presParOf" srcId="{F217D801-86E0-874E-8B32-D32D366752FC}" destId="{3D0FCE26-0307-C24C-9A26-368DAB7F39FA}" srcOrd="6" destOrd="0" presId="urn:microsoft.com/office/officeart/2005/8/layout/bList2"/>
    <dgm:cxn modelId="{7CF03627-298A-0245-9F97-4F98B7E82DFC}" type="presParOf" srcId="{3D0FCE26-0307-C24C-9A26-368DAB7F39FA}" destId="{AEA4C2F1-A217-394D-81E5-3B5093393249}" srcOrd="0" destOrd="0" presId="urn:microsoft.com/office/officeart/2005/8/layout/bList2"/>
    <dgm:cxn modelId="{ACC1CE60-A127-D449-84BD-10DFA3840756}" type="presParOf" srcId="{3D0FCE26-0307-C24C-9A26-368DAB7F39FA}" destId="{BA3B452A-426A-044B-B867-04C2747EAA11}" srcOrd="1" destOrd="0" presId="urn:microsoft.com/office/officeart/2005/8/layout/bList2"/>
    <dgm:cxn modelId="{D7DABE98-4801-1149-9E40-F3512E577CE1}" type="presParOf" srcId="{3D0FCE26-0307-C24C-9A26-368DAB7F39FA}" destId="{C5E4F63D-4D82-6B45-90C5-47BB4A716FE3}" srcOrd="2" destOrd="0" presId="urn:microsoft.com/office/officeart/2005/8/layout/bList2"/>
    <dgm:cxn modelId="{3149D6D2-E7F0-0647-987D-3873BB011A71}" type="presParOf" srcId="{3D0FCE26-0307-C24C-9A26-368DAB7F39FA}" destId="{DB3FD87B-9904-5B48-9998-1B8C3E2CEBE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B3F8F-F72A-1047-909A-85107DEE3ACC}">
      <dsp:nvSpPr>
        <dsp:cNvPr id="0" name=""/>
        <dsp:cNvSpPr/>
      </dsp:nvSpPr>
      <dsp:spPr>
        <a:xfrm>
          <a:off x="-7669251" y="-1441929"/>
          <a:ext cx="9130975" cy="9130975"/>
        </a:xfrm>
        <a:prstGeom prst="blockArc">
          <a:avLst>
            <a:gd name="adj1" fmla="val 18900000"/>
            <a:gd name="adj2" fmla="val 2700000"/>
            <a:gd name="adj3" fmla="val 237"/>
          </a:avLst>
        </a:prstGeom>
        <a:noFill/>
        <a:ln w="25400" cap="flat" cmpd="sng" algn="ctr">
          <a:solidFill>
            <a:schemeClr val="accent3">
              <a:lumMod val="65000"/>
            </a:schemeClr>
          </a:solidFill>
          <a:prstDash val="solid"/>
        </a:ln>
        <a:effectLst>
          <a:glow rad="101600">
            <a:schemeClr val="accent3">
              <a:lumMod val="85000"/>
              <a:alpha val="75000"/>
            </a:schemeClr>
          </a:glow>
        </a:effectLst>
        <a:scene3d>
          <a:camera prst="perspectiveRelaxedModerately" zoom="92000">
            <a:rot lat="20508000" lon="0" rev="0"/>
          </a:camera>
          <a:lightRig rig="balanced" dir="t">
            <a:rot lat="0" lon="0" rev="12700000"/>
          </a:lightRig>
        </a:scene3d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269E96E-68E6-3547-BB3B-DD9A5FCB63D4}">
      <dsp:nvSpPr>
        <dsp:cNvPr id="0" name=""/>
        <dsp:cNvSpPr/>
      </dsp:nvSpPr>
      <dsp:spPr>
        <a:xfrm>
          <a:off x="929724" y="652934"/>
          <a:ext cx="7064695" cy="1357169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zoom="92000">
            <a:rot lat="20508000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7253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2">
                  <a:lumMod val="75000"/>
                  <a:lumOff val="25000"/>
                </a:schemeClr>
              </a:solidFill>
            </a:rPr>
            <a:t>Wastewater-based epidemiology (WBE)</a:t>
          </a:r>
        </a:p>
      </dsp:txBody>
      <dsp:txXfrm>
        <a:off x="929724" y="652934"/>
        <a:ext cx="7064695" cy="1357169"/>
      </dsp:txXfrm>
    </dsp:sp>
    <dsp:sp modelId="{576CBFAF-B2A8-604F-93EA-73B1D35EB36E}">
      <dsp:nvSpPr>
        <dsp:cNvPr id="0" name=""/>
        <dsp:cNvSpPr/>
      </dsp:nvSpPr>
      <dsp:spPr>
        <a:xfrm>
          <a:off x="134444" y="508938"/>
          <a:ext cx="1696461" cy="16964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3598E0-0C72-3546-A807-CC692F8D8B32}">
      <dsp:nvSpPr>
        <dsp:cNvPr id="0" name=""/>
        <dsp:cNvSpPr/>
      </dsp:nvSpPr>
      <dsp:spPr>
        <a:xfrm>
          <a:off x="1467800" y="2750411"/>
          <a:ext cx="6571364" cy="1357169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1764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zoom="92000">
            <a:rot lat="20508000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7253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2">
                  <a:lumMod val="75000"/>
                  <a:lumOff val="25000"/>
                </a:schemeClr>
              </a:solidFill>
            </a:rPr>
            <a:t>Some interesting results</a:t>
          </a:r>
        </a:p>
      </dsp:txBody>
      <dsp:txXfrm>
        <a:off x="1467800" y="2750411"/>
        <a:ext cx="6571364" cy="1357169"/>
      </dsp:txXfrm>
    </dsp:sp>
    <dsp:sp modelId="{1779F333-3FA4-2649-B811-79AF85BA66F8}">
      <dsp:nvSpPr>
        <dsp:cNvPr id="0" name=""/>
        <dsp:cNvSpPr/>
      </dsp:nvSpPr>
      <dsp:spPr>
        <a:xfrm>
          <a:off x="586975" y="2544691"/>
          <a:ext cx="1696461" cy="16964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176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0B0337-839D-DC48-88B7-BB47BC8FB0B6}">
      <dsp:nvSpPr>
        <dsp:cNvPr id="0" name=""/>
        <dsp:cNvSpPr/>
      </dsp:nvSpPr>
      <dsp:spPr>
        <a:xfrm>
          <a:off x="941875" y="4750091"/>
          <a:ext cx="7064695" cy="1357169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1764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zoom="92000">
            <a:rot lat="20508000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7253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2">
                  <a:lumMod val="75000"/>
                  <a:lumOff val="25000"/>
                </a:schemeClr>
              </a:solidFill>
            </a:rPr>
            <a:t>What we have learned</a:t>
          </a:r>
        </a:p>
      </dsp:txBody>
      <dsp:txXfrm>
        <a:off x="941875" y="4750091"/>
        <a:ext cx="7064695" cy="1357169"/>
      </dsp:txXfrm>
    </dsp:sp>
    <dsp:sp modelId="{93173DA7-DFB8-8E47-A2E0-80A56B9AD72F}">
      <dsp:nvSpPr>
        <dsp:cNvPr id="0" name=""/>
        <dsp:cNvSpPr/>
      </dsp:nvSpPr>
      <dsp:spPr>
        <a:xfrm>
          <a:off x="58477" y="4580445"/>
          <a:ext cx="1696461" cy="16964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176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FD772-B456-B14C-9A1A-29263576D598}">
      <dsp:nvSpPr>
        <dsp:cNvPr id="0" name=""/>
        <dsp:cNvSpPr/>
      </dsp:nvSpPr>
      <dsp:spPr>
        <a:xfrm>
          <a:off x="5732" y="513831"/>
          <a:ext cx="1848213" cy="287842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Cocaine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Benzoylecgonine</a:t>
          </a:r>
          <a:endParaRPr lang="en-US" sz="1500" kern="1200" dirty="0"/>
        </a:p>
      </dsp:txBody>
      <dsp:txXfrm>
        <a:off x="49038" y="557137"/>
        <a:ext cx="1761601" cy="2835117"/>
      </dsp:txXfrm>
    </dsp:sp>
    <dsp:sp modelId="{69F92A4E-BF4C-2E4B-8C81-FCCDF42D1ABD}">
      <dsp:nvSpPr>
        <dsp:cNvPr id="0" name=""/>
        <dsp:cNvSpPr/>
      </dsp:nvSpPr>
      <dsp:spPr>
        <a:xfrm>
          <a:off x="5732" y="3168020"/>
          <a:ext cx="1848213" cy="59325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Cocaine &amp; its metabolites</a:t>
          </a:r>
        </a:p>
      </dsp:txBody>
      <dsp:txXfrm>
        <a:off x="5732" y="3168020"/>
        <a:ext cx="1301558" cy="593250"/>
      </dsp:txXfrm>
    </dsp:sp>
    <dsp:sp modelId="{FC41F447-F422-FB49-B9FB-B9B5CA7DC754}">
      <dsp:nvSpPr>
        <dsp:cNvPr id="0" name=""/>
        <dsp:cNvSpPr/>
      </dsp:nvSpPr>
      <dsp:spPr>
        <a:xfrm>
          <a:off x="1271233" y="3257226"/>
          <a:ext cx="781896" cy="78190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AA81C6-66B1-554A-8521-2BF67FDEC84D}">
      <dsp:nvSpPr>
        <dsp:cNvPr id="0" name=""/>
        <dsp:cNvSpPr/>
      </dsp:nvSpPr>
      <dsp:spPr>
        <a:xfrm>
          <a:off x="2234218" y="513831"/>
          <a:ext cx="1848213" cy="287842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3714325"/>
              <a:satOff val="13208"/>
              <a:lumOff val="298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Amphetamine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Methamphetamine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MDA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MDMA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Ephedrine</a:t>
          </a:r>
        </a:p>
      </dsp:txBody>
      <dsp:txXfrm>
        <a:off x="2277524" y="557137"/>
        <a:ext cx="1761601" cy="2835117"/>
      </dsp:txXfrm>
    </dsp:sp>
    <dsp:sp modelId="{A0E3EF5D-55E7-F24A-83AB-3243D30A78F0}">
      <dsp:nvSpPr>
        <dsp:cNvPr id="0" name=""/>
        <dsp:cNvSpPr/>
      </dsp:nvSpPr>
      <dsp:spPr>
        <a:xfrm>
          <a:off x="2234218" y="3168020"/>
          <a:ext cx="1848213" cy="593250"/>
        </a:xfrm>
        <a:prstGeom prst="rect">
          <a:avLst/>
        </a:prstGeom>
        <a:gradFill rotWithShape="0">
          <a:gsLst>
            <a:gs pos="0">
              <a:schemeClr val="accent4">
                <a:hueOff val="3714325"/>
                <a:satOff val="13208"/>
                <a:lumOff val="29869"/>
                <a:alphaOff val="0"/>
                <a:shade val="51000"/>
                <a:satMod val="130000"/>
              </a:schemeClr>
            </a:gs>
            <a:gs pos="80000">
              <a:schemeClr val="accent4">
                <a:hueOff val="3714325"/>
                <a:satOff val="13208"/>
                <a:lumOff val="29869"/>
                <a:alphaOff val="0"/>
                <a:shade val="93000"/>
                <a:satMod val="130000"/>
              </a:schemeClr>
            </a:gs>
            <a:gs pos="100000">
              <a:schemeClr val="accent4">
                <a:hueOff val="3714325"/>
                <a:satOff val="13208"/>
                <a:lumOff val="2986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3714325"/>
              <a:satOff val="13208"/>
              <a:lumOff val="298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Amphetamine-type </a:t>
          </a:r>
          <a:r>
            <a:rPr lang="en-US" sz="1400" b="0" kern="1200" dirty="0"/>
            <a:t>stimulants</a:t>
          </a:r>
        </a:p>
      </dsp:txBody>
      <dsp:txXfrm>
        <a:off x="2234218" y="3168020"/>
        <a:ext cx="1301558" cy="593250"/>
      </dsp:txXfrm>
    </dsp:sp>
    <dsp:sp modelId="{171018DB-CBAB-0E42-8806-9240F9B2F52A}">
      <dsp:nvSpPr>
        <dsp:cNvPr id="0" name=""/>
        <dsp:cNvSpPr/>
      </dsp:nvSpPr>
      <dsp:spPr>
        <a:xfrm>
          <a:off x="3499720" y="3257226"/>
          <a:ext cx="781896" cy="78190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4">
              <a:tint val="40000"/>
              <a:alpha val="90000"/>
              <a:hueOff val="3718306"/>
              <a:satOff val="12686"/>
              <a:lumOff val="54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77D063-700C-4943-88D5-7C838EA150AD}">
      <dsp:nvSpPr>
        <dsp:cNvPr id="0" name=""/>
        <dsp:cNvSpPr/>
      </dsp:nvSpPr>
      <dsp:spPr>
        <a:xfrm>
          <a:off x="4462705" y="513831"/>
          <a:ext cx="1848213" cy="287842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7428649"/>
              <a:satOff val="26416"/>
              <a:lumOff val="597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kern="1200" dirty="0"/>
            <a:t>Codeine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kern="1200" dirty="0" err="1"/>
            <a:t>Acetylcodeine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kern="1200" dirty="0" err="1"/>
            <a:t>Dihydrocodeine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kern="1200" dirty="0"/>
            <a:t>Ketamine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kern="1200" dirty="0"/>
            <a:t>Morphine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kern="1200" dirty="0"/>
            <a:t>Methadone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kern="1200" dirty="0"/>
            <a:t>Heroin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kern="1200" dirty="0"/>
            <a:t>Oxycodone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kern="1200" dirty="0"/>
            <a:t>Tramadol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kern="1200" dirty="0"/>
            <a:t>Fentanyl</a:t>
          </a:r>
          <a:endParaRPr lang="en-US" sz="1500" kern="1200" dirty="0"/>
        </a:p>
      </dsp:txBody>
      <dsp:txXfrm>
        <a:off x="4506011" y="557137"/>
        <a:ext cx="1761601" cy="2835117"/>
      </dsp:txXfrm>
    </dsp:sp>
    <dsp:sp modelId="{2775EEE8-E874-614F-9BD8-4CD68E7B6BB2}">
      <dsp:nvSpPr>
        <dsp:cNvPr id="0" name=""/>
        <dsp:cNvSpPr/>
      </dsp:nvSpPr>
      <dsp:spPr>
        <a:xfrm>
          <a:off x="4462705" y="3168020"/>
          <a:ext cx="1848213" cy="593250"/>
        </a:xfrm>
        <a:prstGeom prst="rect">
          <a:avLst/>
        </a:prstGeom>
        <a:gradFill rotWithShape="0">
          <a:gsLst>
            <a:gs pos="0">
              <a:schemeClr val="accent4">
                <a:hueOff val="7428649"/>
                <a:satOff val="26416"/>
                <a:lumOff val="59739"/>
                <a:alphaOff val="0"/>
                <a:shade val="51000"/>
                <a:satMod val="130000"/>
              </a:schemeClr>
            </a:gs>
            <a:gs pos="80000">
              <a:schemeClr val="accent4">
                <a:hueOff val="7428649"/>
                <a:satOff val="26416"/>
                <a:lumOff val="59739"/>
                <a:alphaOff val="0"/>
                <a:shade val="93000"/>
                <a:satMod val="130000"/>
              </a:schemeClr>
            </a:gs>
            <a:gs pos="100000">
              <a:schemeClr val="accent4">
                <a:hueOff val="7428649"/>
                <a:satOff val="26416"/>
                <a:lumOff val="5973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7428649"/>
              <a:satOff val="26416"/>
              <a:lumOff val="597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Opioids</a:t>
          </a:r>
        </a:p>
      </dsp:txBody>
      <dsp:txXfrm>
        <a:off x="4462705" y="3168020"/>
        <a:ext cx="1301558" cy="593250"/>
      </dsp:txXfrm>
    </dsp:sp>
    <dsp:sp modelId="{38CBD224-26F3-ED46-9A70-2E2B2AAF75A5}">
      <dsp:nvSpPr>
        <dsp:cNvPr id="0" name=""/>
        <dsp:cNvSpPr/>
      </dsp:nvSpPr>
      <dsp:spPr>
        <a:xfrm>
          <a:off x="5728206" y="3257226"/>
          <a:ext cx="781896" cy="781903"/>
        </a:xfrm>
        <a:prstGeom prst="ellipse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4">
              <a:tint val="40000"/>
              <a:alpha val="90000"/>
              <a:hueOff val="7436612"/>
              <a:satOff val="25373"/>
              <a:lumOff val="108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A4C2F1-A217-394D-81E5-3B5093393249}">
      <dsp:nvSpPr>
        <dsp:cNvPr id="0" name=""/>
        <dsp:cNvSpPr/>
      </dsp:nvSpPr>
      <dsp:spPr>
        <a:xfrm>
          <a:off x="6691192" y="510372"/>
          <a:ext cx="1848213" cy="326485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2">
              <a:lumMod val="60000"/>
              <a:lumOff val="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500" kern="1200" dirty="0">
              <a:solidFill>
                <a:schemeClr val="bg1">
                  <a:lumMod val="65000"/>
                </a:schemeClr>
              </a:solidFill>
            </a:rPr>
            <a:t>Delta9-THC (THC)</a:t>
          </a:r>
          <a:endParaRPr lang="en-US" sz="1500" kern="1200" dirty="0">
            <a:solidFill>
              <a:schemeClr val="bg1">
                <a:lumMod val="65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bg1">
                  <a:lumMod val="65000"/>
                </a:schemeClr>
              </a:solidFill>
            </a:rPr>
            <a:t>Cannabidiol (CBD)
Cannabinol (CBN)
11-hydroxy-THC (THCOH)</a:t>
          </a:r>
          <a:r>
            <a:rPr lang="en-US" sz="1500" kern="1200" dirty="0"/>
            <a:t>
11-nor-9-carboxy-THC (THC-COOH)</a:t>
          </a:r>
        </a:p>
      </dsp:txBody>
      <dsp:txXfrm>
        <a:off x="6734498" y="553678"/>
        <a:ext cx="1761601" cy="3221544"/>
      </dsp:txXfrm>
    </dsp:sp>
    <dsp:sp modelId="{C5E4F63D-4D82-6B45-90C5-47BB4A716FE3}">
      <dsp:nvSpPr>
        <dsp:cNvPr id="0" name=""/>
        <dsp:cNvSpPr/>
      </dsp:nvSpPr>
      <dsp:spPr>
        <a:xfrm>
          <a:off x="6691192" y="3161580"/>
          <a:ext cx="1848213" cy="593250"/>
        </a:xfrm>
        <a:prstGeom prst="rect">
          <a:avLst/>
        </a:prstGeom>
        <a:gradFill rotWithShape="0">
          <a:gsLst>
            <a:gs pos="0">
              <a:schemeClr val="accent4">
                <a:hueOff val="11142974"/>
                <a:satOff val="39624"/>
                <a:lumOff val="89608"/>
                <a:alphaOff val="0"/>
                <a:shade val="51000"/>
                <a:satMod val="130000"/>
              </a:schemeClr>
            </a:gs>
            <a:gs pos="80000">
              <a:schemeClr val="accent4">
                <a:hueOff val="11142974"/>
                <a:satOff val="39624"/>
                <a:lumOff val="89608"/>
                <a:alphaOff val="0"/>
                <a:shade val="93000"/>
                <a:satMod val="130000"/>
              </a:schemeClr>
            </a:gs>
            <a:gs pos="100000">
              <a:schemeClr val="accent4">
                <a:hueOff val="11142974"/>
                <a:satOff val="39624"/>
                <a:lumOff val="8960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11142974"/>
              <a:satOff val="39624"/>
              <a:lumOff val="896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>
              <a:solidFill>
                <a:schemeClr val="tx2"/>
              </a:solidFill>
            </a:rPr>
            <a:t>Cannabis</a:t>
          </a:r>
          <a:endParaRPr lang="en-US" sz="1400" kern="1200" dirty="0">
            <a:solidFill>
              <a:schemeClr val="tx2"/>
            </a:solidFill>
          </a:endParaRPr>
        </a:p>
      </dsp:txBody>
      <dsp:txXfrm>
        <a:off x="6691192" y="3161580"/>
        <a:ext cx="1301558" cy="593250"/>
      </dsp:txXfrm>
    </dsp:sp>
    <dsp:sp modelId="{DB3FD87B-9904-5B48-9998-1B8C3E2CEBE6}">
      <dsp:nvSpPr>
        <dsp:cNvPr id="0" name=""/>
        <dsp:cNvSpPr/>
      </dsp:nvSpPr>
      <dsp:spPr>
        <a:xfrm>
          <a:off x="7956483" y="3283836"/>
          <a:ext cx="784219" cy="762328"/>
        </a:xfrm>
        <a:prstGeom prst="ellipse">
          <a:avLst/>
        </a:prstGeom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4">
              <a:tint val="40000"/>
              <a:alpha val="90000"/>
              <a:hueOff val="11154917"/>
              <a:satOff val="38059"/>
              <a:lumOff val="162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0500" cy="735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9225" y="0"/>
            <a:ext cx="4002088" cy="735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B6C3D-F1C8-324B-BECE-DC0D30AED9EF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3968415"/>
            <a:ext cx="4000500" cy="735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9225" y="13968415"/>
            <a:ext cx="4002088" cy="735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78652-3C09-6C4C-AFBA-C5001794DF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79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0500" cy="735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Wingdings" pitchFamily="2" charset="2"/>
              <a:buChar char="§"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9225" y="0"/>
            <a:ext cx="4002088" cy="7350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56CE1B-3EC4-0C42-806B-179BAFD482E8}" type="datetimeFigureOut">
              <a:rPr lang="en-US"/>
              <a:pPr/>
              <a:t>11/17/2021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1101725"/>
            <a:ext cx="7353300" cy="5514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926" y="6985001"/>
            <a:ext cx="7385050" cy="6618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968415"/>
            <a:ext cx="4000500" cy="735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Wingdings" pitchFamily="2" charset="2"/>
              <a:buChar char="§"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9225" y="13968415"/>
            <a:ext cx="4002088" cy="7350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431971-D9A1-464D-826C-BC42DEE869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79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sz="1200" b="0" i="0" u="none" strike="noStrike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31971-D9A1-464D-826C-BC42DEE8693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31971-D9A1-464D-826C-BC42DEE8693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80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31971-D9A1-464D-826C-BC42DEE8693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92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31971-D9A1-464D-826C-BC42DEE8693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1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080"/>
              </a:spcBef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31971-D9A1-464D-826C-BC42DEE8693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13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31971-D9A1-464D-826C-BC42DEE869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5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31971-D9A1-464D-826C-BC42DEE8693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18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31971-D9A1-464D-826C-BC42DEE8693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80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31971-D9A1-464D-826C-BC42DEE8693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63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31971-D9A1-464D-826C-BC42DEE8693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21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31971-D9A1-464D-826C-BC42DEE8693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40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31971-D9A1-464D-826C-BC42DEE8693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81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31971-D9A1-464D-826C-BC42DEE8693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91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5040" y="821833"/>
            <a:ext cx="7772400" cy="1470025"/>
          </a:xfrm>
        </p:spPr>
        <p:txBody>
          <a:bodyPr/>
          <a:lstStyle>
            <a:lvl1pPr algn="ctr">
              <a:defRPr b="1" i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4299" y="2423656"/>
            <a:ext cx="7388313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213531" y="6490661"/>
            <a:ext cx="1196711" cy="367339"/>
          </a:xfr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fld id="{F4113735-F58E-314B-ABBB-C717D0F8F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1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472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285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99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445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058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96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027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127D-E6F6-0C4B-8958-707871DEC16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9DC6-9944-5241-9F78-A1ECD1AA8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79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127D-E6F6-0C4B-8958-707871DEC16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9DC6-9944-5241-9F78-A1ECD1AA8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1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1"/>
            <a:ext cx="9144000" cy="1089754"/>
          </a:xfrm>
          <a:prstGeom prst="rect">
            <a:avLst/>
          </a:prstGeom>
          <a:gradFill flip="none" rotWithShape="1">
            <a:gsLst>
              <a:gs pos="3800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498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79" y="56855"/>
            <a:ext cx="8474294" cy="801688"/>
          </a:xfrm>
        </p:spPr>
        <p:txBody>
          <a:bodyPr anchor="ctr" anchorCtr="0"/>
          <a:lstStyle>
            <a:lvl1pPr>
              <a:defRPr sz="260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205AD3E-A910-AA4B-9983-1396E2DB96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04813" y="1199514"/>
            <a:ext cx="8310562" cy="4650594"/>
          </a:xfrm>
        </p:spPr>
        <p:txBody>
          <a:bodyPr/>
          <a:lstStyle>
            <a:lvl1pPr>
              <a:buFont typeface="Wingdings" charset="2"/>
              <a:buChar char="Ø"/>
              <a:defRPr sz="2000">
                <a:solidFill>
                  <a:srgbClr val="000000"/>
                </a:solidFill>
                <a:latin typeface="+mn-lt"/>
                <a:cs typeface="Verdana"/>
              </a:defRPr>
            </a:lvl1pPr>
            <a:lvl2pPr>
              <a:buFont typeface="Wingdings" charset="2"/>
              <a:buChar char="§"/>
              <a:defRPr sz="1800">
                <a:solidFill>
                  <a:srgbClr val="000000"/>
                </a:solidFill>
                <a:latin typeface="+mn-lt"/>
                <a:cs typeface="Verdana"/>
              </a:defRPr>
            </a:lvl2pPr>
            <a:lvl3pPr>
              <a:buSzPct val="70000"/>
              <a:buFont typeface="Wingdings" charset="2"/>
              <a:buChar char=""/>
              <a:defRPr sz="1600">
                <a:solidFill>
                  <a:srgbClr val="000000"/>
                </a:solidFill>
                <a:latin typeface="+mn-lt"/>
                <a:cs typeface="Verdana"/>
              </a:defRPr>
            </a:lvl3pPr>
            <a:lvl4pPr>
              <a:defRPr sz="1400">
                <a:solidFill>
                  <a:srgbClr val="000000"/>
                </a:solidFill>
                <a:latin typeface="+mn-lt"/>
                <a:cs typeface="Verdana"/>
              </a:defRPr>
            </a:lvl4pPr>
            <a:lvl5pPr>
              <a:defRPr sz="1400">
                <a:solidFill>
                  <a:srgbClr val="000000"/>
                </a:solidFill>
                <a:latin typeface="+mn-lt"/>
                <a:cs typeface="Verdana"/>
              </a:defRPr>
            </a:lvl5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127D-E6F6-0C4B-8958-707871DEC16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9DC6-9944-5241-9F78-A1ECD1AA8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77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127D-E6F6-0C4B-8958-707871DEC16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9DC6-9944-5241-9F78-A1ECD1AA8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17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127D-E6F6-0C4B-8958-707871DEC16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9DC6-9944-5241-9F78-A1ECD1AA8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10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127D-E6F6-0C4B-8958-707871DEC16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9DC6-9944-5241-9F78-A1ECD1AA8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547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127D-E6F6-0C4B-8958-707871DEC16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9DC6-9944-5241-9F78-A1ECD1AA8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5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127D-E6F6-0C4B-8958-707871DEC16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9DC6-9944-5241-9F78-A1ECD1AA8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91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127D-E6F6-0C4B-8958-707871DEC16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9DC6-9944-5241-9F78-A1ECD1AA8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164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127D-E6F6-0C4B-8958-707871DEC16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9DC6-9944-5241-9F78-A1ECD1AA8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700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127D-E6F6-0C4B-8958-707871DEC16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9DC6-9944-5241-9F78-A1ECD1AA8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29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39005AE-2999-6744-A7F7-6BAACB6D71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23739" y="169192"/>
            <a:ext cx="8458612" cy="801688"/>
          </a:xfrm>
        </p:spPr>
        <p:txBody>
          <a:bodyPr anchor="ctr" anchorCtr="0"/>
          <a:lstStyle>
            <a:lvl1pPr>
              <a:defRPr sz="260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>
            <a:off x="355600" y="1219200"/>
            <a:ext cx="8514224" cy="12401"/>
          </a:xfrm>
          <a:prstGeom prst="line">
            <a:avLst/>
          </a:prstGeom>
          <a:noFill/>
          <a:ln w="63500" cap="rnd" cmpd="thickThin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D3E2B8-998E-4F4B-A7A3-6DAF5860F8B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1"/>
            <a:ext cx="9144000" cy="108975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3179" y="56855"/>
            <a:ext cx="8474294" cy="801688"/>
          </a:xfrm>
        </p:spPr>
        <p:txBody>
          <a:bodyPr anchor="ctr" anchorCtr="0"/>
          <a:lstStyle>
            <a:lvl1pPr>
              <a:defRPr sz="260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0" y="1089753"/>
            <a:ext cx="9144000" cy="23520"/>
          </a:xfrm>
          <a:prstGeom prst="line">
            <a:avLst/>
          </a:prstGeom>
          <a:noFill/>
          <a:ln w="38100" cap="rnd" cmpd="thickThin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2D0189-5AC2-DF4F-A1C1-EDA435EDF1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62527"/>
            <a:ext cx="5111750" cy="4663636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  <a:lvl2pPr>
              <a:defRPr sz="2800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D5AA91F-FE5F-EE44-8559-632D0BA4E1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3739" y="169192"/>
            <a:ext cx="7208961" cy="801688"/>
          </a:xfrm>
        </p:spPr>
        <p:txBody>
          <a:bodyPr anchor="ctr" anchorCtr="0"/>
          <a:lstStyle>
            <a:lvl1pPr>
              <a:defRPr sz="260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55600" y="1219200"/>
            <a:ext cx="8514224" cy="12401"/>
          </a:xfrm>
          <a:prstGeom prst="line">
            <a:avLst/>
          </a:prstGeom>
          <a:noFill/>
          <a:ln w="63500" cap="rnd" cmpd="thickThin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0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4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8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6900" y="609600"/>
            <a:ext cx="6669088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Type your title here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8488" y="3694113"/>
            <a:ext cx="58896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Type your title here</a:t>
            </a:r>
          </a:p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77111" y="6490661"/>
            <a:ext cx="366889" cy="36733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solidFill>
                  <a:srgbClr val="000000"/>
                </a:solidFill>
              </a:defRPr>
            </a:lvl1pPr>
          </a:lstStyle>
          <a:p>
            <a:fld id="{89797D1C-E1A6-5040-89C8-A2261D3AA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6" r:id="rId3"/>
    <p:sldLayoutId id="2147483667" r:id="rId4"/>
    <p:sldLayoutId id="2147483668" r:id="rId5"/>
    <p:sldLayoutId id="2147483669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876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1127D-E6F6-0C4B-8958-707871DEC16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39DC6-9944-5241-9F78-A1ECD1AA8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3590F-589F-4462-BF35-E37AB1790424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Background"/>
          <p:cNvSpPr>
            <a:spLocks noChangeAspec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5" y="153924"/>
            <a:ext cx="3565525" cy="7838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58156" y="153924"/>
            <a:ext cx="3931920" cy="4572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INTER-AMERICAN DRUG ABUSE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CONTROL COMMISSION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4551" y="611124"/>
            <a:ext cx="3565525" cy="4572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 I C A 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24551" y="1016000"/>
            <a:ext cx="3565525" cy="254000"/>
          </a:xfrm>
          <a:prstGeom prst="rect">
            <a:avLst/>
          </a:prstGeom>
          <a:noFill/>
        </p:spPr>
        <p:txBody>
          <a:bodyPr vert="horz" wrap="none" rtlCol="0" anchor="b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Secretariat for Multidimensional Security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53924" y="1244600"/>
            <a:ext cx="8836152" cy="0"/>
          </a:xfrm>
          <a:prstGeom prst="line">
            <a:avLst/>
          </a:prstGeom>
          <a:ln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ulo"/>
          <p:cNvSpPr txBox="1"/>
          <p:nvPr/>
        </p:nvSpPr>
        <p:spPr>
          <a:xfrm>
            <a:off x="635000" y="2159000"/>
            <a:ext cx="7874000" cy="3429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VIVIANE YARGEAU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SESSION 6, PANEL 6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WASTEWATER SURVEILLANCE TO MONITOR CONSUMPTION OF ILLICIT DRUGS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3924" y="1270000"/>
            <a:ext cx="5334000" cy="76200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SEVENTIETH REGULAR CICAD SESSION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lt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November 16th-19th, 2021 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lt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Virtual Session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lt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5076" y="1270000"/>
            <a:ext cx="1905000" cy="76200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OEA/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Ser.L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/ XIV.2.70 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lt"/>
              <a:cs typeface="Calibri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CICAD/doc.2616/21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lt"/>
              <a:cs typeface="Calibri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November 18, 2021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lt"/>
              <a:cs typeface="Calibri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Textual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lt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5496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5172" y="1284049"/>
            <a:ext cx="8734316" cy="488772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Estimates comparable to survey results</a:t>
            </a: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D0189-5AC2-DF4F-A1C1-EDA435EDF1D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10992" y="6531176"/>
            <a:ext cx="1011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sz="1000" dirty="0">
                <a:solidFill>
                  <a:srgbClr val="606060"/>
                </a:solidFill>
              </a:rPr>
              <a:t>UNODC, 2008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58026" y="1734780"/>
            <a:ext cx="2393202" cy="2013163"/>
            <a:chOff x="658026" y="1734780"/>
            <a:chExt cx="2393202" cy="2013163"/>
          </a:xfrm>
        </p:grpSpPr>
        <p:graphicFrame>
          <p:nvGraphicFramePr>
            <p:cNvPr id="12" name="Chart 11"/>
            <p:cNvGraphicFramePr>
              <a:graphicFrameLocks/>
            </p:cNvGraphicFramePr>
            <p:nvPr/>
          </p:nvGraphicFramePr>
          <p:xfrm>
            <a:off x="658026" y="1734780"/>
            <a:ext cx="2393202" cy="20131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" name="Oval 4"/>
            <p:cNvSpPr/>
            <p:nvPr/>
          </p:nvSpPr>
          <p:spPr bwMode="auto">
            <a:xfrm>
              <a:off x="882843" y="1904945"/>
              <a:ext cx="1665010" cy="1680379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800000">
                  <a:alpha val="75000"/>
                </a:srgbClr>
              </a:glow>
            </a:effec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bg1"/>
                </a:buClr>
                <a:buSz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 bwMode="auto">
          <a:xfrm>
            <a:off x="8629527" y="6508693"/>
            <a:ext cx="0" cy="291206"/>
          </a:xfrm>
          <a:prstGeom prst="line">
            <a:avLst/>
          </a:prstGeom>
          <a:ln w="19050">
            <a:solidFill>
              <a:schemeClr val="bg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85A4299-16A6-4A4A-8D3E-D7A79B63C6B5}"/>
              </a:ext>
            </a:extLst>
          </p:cNvPr>
          <p:cNvSpPr/>
          <p:nvPr/>
        </p:nvSpPr>
        <p:spPr bwMode="auto">
          <a:xfrm>
            <a:off x="0" y="977462"/>
            <a:ext cx="9144000" cy="11561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bg1">
                  <a:lumMod val="85000"/>
                </a:schemeClr>
              </a:gs>
              <a:gs pos="0">
                <a:schemeClr val="tx1">
                  <a:lumMod val="85000"/>
                  <a:lumOff val="15000"/>
                </a:schemeClr>
              </a:gs>
              <a:gs pos="51000">
                <a:schemeClr val="bg2">
                  <a:lumMod val="60000"/>
                  <a:lumOff val="40000"/>
                </a:schemeClr>
              </a:gs>
              <a:gs pos="100000">
                <a:schemeClr val="bg1"/>
              </a:gs>
              <a:gs pos="67000">
                <a:schemeClr val="bg1">
                  <a:lumMod val="9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32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26481" y="1491813"/>
            <a:ext cx="5312542" cy="5203757"/>
            <a:chOff x="232331" y="1246733"/>
            <a:chExt cx="5312542" cy="5203757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232331" y="1246733"/>
              <a:ext cx="5312542" cy="4908202"/>
            </a:xfrm>
            <a:prstGeom prst="roundRect">
              <a:avLst>
                <a:gd name="adj" fmla="val 5122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bg2">
                  <a:alpha val="75000"/>
                </a:schemeClr>
              </a:glow>
            </a:effec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bg1"/>
                </a:buClr>
                <a:buSz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20" name="Chart 19"/>
            <p:cNvGraphicFramePr>
              <a:graphicFrameLocks/>
            </p:cNvGraphicFramePr>
            <p:nvPr/>
          </p:nvGraphicFramePr>
          <p:xfrm>
            <a:off x="235987" y="3413921"/>
            <a:ext cx="5239184" cy="30365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3531694" y="2396932"/>
              <a:ext cx="15074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buNone/>
              </a:pPr>
              <a:r>
                <a:rPr lang="en-US" b="1" dirty="0">
                  <a:solidFill>
                    <a:schemeClr val="tx1"/>
                  </a:solidFill>
                </a:rPr>
                <a:t>UNODC, 2008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Estimates comparable to survey results</a:t>
            </a: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D0189-5AC2-DF4F-A1C1-EDA435EDF1D1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46885" y="1991000"/>
            <a:ext cx="2393202" cy="2013163"/>
            <a:chOff x="658026" y="1734780"/>
            <a:chExt cx="2393202" cy="2013163"/>
          </a:xfrm>
        </p:grpSpPr>
        <p:graphicFrame>
          <p:nvGraphicFramePr>
            <p:cNvPr id="12" name="Chart 11"/>
            <p:cNvGraphicFramePr>
              <a:graphicFrameLocks/>
            </p:cNvGraphicFramePr>
            <p:nvPr/>
          </p:nvGraphicFramePr>
          <p:xfrm>
            <a:off x="658026" y="1734780"/>
            <a:ext cx="2393202" cy="20131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" name="Oval 4"/>
            <p:cNvSpPr/>
            <p:nvPr/>
          </p:nvSpPr>
          <p:spPr bwMode="auto">
            <a:xfrm>
              <a:off x="882843" y="1904945"/>
              <a:ext cx="1665010" cy="1680379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800000">
                  <a:alpha val="75000"/>
                </a:srgbClr>
              </a:glow>
            </a:effec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bg1"/>
                </a:buClr>
                <a:buSz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746761" y="4016254"/>
            <a:ext cx="3430694" cy="2408286"/>
            <a:chOff x="5668774" y="3771174"/>
            <a:chExt cx="3430694" cy="2408286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6094709" y="3771174"/>
              <a:ext cx="2594318" cy="2354086"/>
            </a:xfrm>
            <a:prstGeom prst="roundRect">
              <a:avLst>
                <a:gd name="adj" fmla="val 10532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bg2">
                  <a:alpha val="75000"/>
                </a:schemeClr>
              </a:glow>
            </a:effec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bg1"/>
                </a:buClr>
                <a:buSz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668774" y="3807687"/>
              <a:ext cx="3430694" cy="2371773"/>
              <a:chOff x="5808173" y="3807687"/>
              <a:chExt cx="3198367" cy="2371773"/>
            </a:xfrm>
          </p:grpSpPr>
          <p:graphicFrame>
            <p:nvGraphicFramePr>
              <p:cNvPr id="17" name="Chart 16"/>
              <p:cNvGraphicFramePr>
                <a:graphicFrameLocks/>
              </p:cNvGraphicFramePr>
              <p:nvPr/>
            </p:nvGraphicFramePr>
            <p:xfrm>
              <a:off x="5808173" y="3859963"/>
              <a:ext cx="3198367" cy="231949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8" name="TextBox 17"/>
              <p:cNvSpPr txBox="1"/>
              <p:nvPr/>
            </p:nvSpPr>
            <p:spPr>
              <a:xfrm>
                <a:off x="6980017" y="3807687"/>
                <a:ext cx="9597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buNone/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Our study</a:t>
                </a:r>
              </a:p>
            </p:txBody>
          </p:sp>
        </p:grp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ED04FE08-07B9-594F-BD30-7049D9CD513D}"/>
              </a:ext>
            </a:extLst>
          </p:cNvPr>
          <p:cNvSpPr/>
          <p:nvPr/>
        </p:nvSpPr>
        <p:spPr bwMode="auto">
          <a:xfrm>
            <a:off x="0" y="977462"/>
            <a:ext cx="9144000" cy="11561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bg1">
                  <a:lumMod val="85000"/>
                </a:schemeClr>
              </a:gs>
              <a:gs pos="0">
                <a:schemeClr val="tx1">
                  <a:lumMod val="85000"/>
                  <a:lumOff val="15000"/>
                </a:schemeClr>
              </a:gs>
              <a:gs pos="51000">
                <a:schemeClr val="bg2">
                  <a:lumMod val="60000"/>
                  <a:lumOff val="40000"/>
                </a:schemeClr>
              </a:gs>
              <a:gs pos="100000">
                <a:schemeClr val="bg1"/>
              </a:gs>
              <a:gs pos="67000">
                <a:schemeClr val="bg1">
                  <a:lumMod val="9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66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1134 L -0.04305 -0.059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E497D90-358A-3F46-9479-2FD0D852F42D}"/>
              </a:ext>
            </a:extLst>
          </p:cNvPr>
          <p:cNvSpPr/>
          <p:nvPr/>
        </p:nvSpPr>
        <p:spPr bwMode="auto">
          <a:xfrm>
            <a:off x="0" y="977462"/>
            <a:ext cx="9144000" cy="11561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bg1">
                  <a:lumMod val="85000"/>
                </a:schemeClr>
              </a:gs>
              <a:gs pos="0">
                <a:schemeClr val="tx1">
                  <a:lumMod val="85000"/>
                  <a:lumOff val="15000"/>
                </a:schemeClr>
              </a:gs>
              <a:gs pos="64000">
                <a:schemeClr val="bg2">
                  <a:lumMod val="60000"/>
                  <a:lumOff val="40000"/>
                </a:schemeClr>
              </a:gs>
              <a:gs pos="100000">
                <a:schemeClr val="bg1"/>
              </a:gs>
              <a:gs pos="78000">
                <a:schemeClr val="bg1">
                  <a:lumMod val="9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82FDA95E-0DB9-1C4D-9DC9-1DA1F4D8B6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009" y="795957"/>
            <a:ext cx="5854700" cy="6005188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Used in ~30 countries and &gt; 100 cities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5AD3E-A910-AA4B-9983-1396E2DB96F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03CE8E-8A0D-5D44-AA21-825F3414271F}"/>
              </a:ext>
            </a:extLst>
          </p:cNvPr>
          <p:cNvSpPr txBox="1"/>
          <p:nvPr/>
        </p:nvSpPr>
        <p:spPr>
          <a:xfrm>
            <a:off x="5327183" y="953462"/>
            <a:ext cx="1511952" cy="318924"/>
          </a:xfrm>
          <a:prstGeom prst="rect">
            <a:avLst/>
          </a:prstGeom>
          <a:solidFill>
            <a:schemeClr val="bg1"/>
          </a:solidFill>
        </p:spPr>
        <p:txBody>
          <a:bodyPr wrap="none" tIns="36000" bIns="36000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# of countries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7D60CC-60D3-0E43-8785-E1335B324576}"/>
              </a:ext>
            </a:extLst>
          </p:cNvPr>
          <p:cNvSpPr txBox="1"/>
          <p:nvPr/>
        </p:nvSpPr>
        <p:spPr>
          <a:xfrm>
            <a:off x="1966438" y="936625"/>
            <a:ext cx="2020105" cy="318924"/>
          </a:xfrm>
          <a:prstGeom prst="rect">
            <a:avLst/>
          </a:prstGeom>
          <a:solidFill>
            <a:schemeClr val="bg1"/>
          </a:solidFill>
        </p:spPr>
        <p:txBody>
          <a:bodyPr wrap="none" tIns="36000" bIns="36000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Population (million)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CF009F-B537-3845-AE10-65DBBC2B71BD}"/>
              </a:ext>
            </a:extLst>
          </p:cNvPr>
          <p:cNvSpPr txBox="1"/>
          <p:nvPr/>
        </p:nvSpPr>
        <p:spPr>
          <a:xfrm>
            <a:off x="2647639" y="2978836"/>
            <a:ext cx="1146468" cy="282573"/>
          </a:xfrm>
          <a:prstGeom prst="rect">
            <a:avLst/>
          </a:prstGeom>
          <a:solidFill>
            <a:schemeClr val="bg1"/>
          </a:solidFill>
        </p:spPr>
        <p:txBody>
          <a:bodyPr wrap="none" tIns="36000" bIns="0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# of cities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2B6330-A3C1-9A4B-A24C-68D2244A3574}"/>
              </a:ext>
            </a:extLst>
          </p:cNvPr>
          <p:cNvSpPr txBox="1"/>
          <p:nvPr/>
        </p:nvSpPr>
        <p:spPr>
          <a:xfrm>
            <a:off x="5006582" y="2920576"/>
            <a:ext cx="2153154" cy="282573"/>
          </a:xfrm>
          <a:prstGeom prst="rect">
            <a:avLst/>
          </a:prstGeom>
          <a:solidFill>
            <a:schemeClr val="bg1"/>
          </a:solidFill>
        </p:spPr>
        <p:txBody>
          <a:bodyPr wrap="none" tIns="36000" bIns="0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# of treatment plants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6487F0-317B-844D-BA3C-C99B20AA8315}"/>
              </a:ext>
            </a:extLst>
          </p:cNvPr>
          <p:cNvSpPr txBox="1"/>
          <p:nvPr/>
        </p:nvSpPr>
        <p:spPr>
          <a:xfrm>
            <a:off x="2647639" y="4871815"/>
            <a:ext cx="1055097" cy="318924"/>
          </a:xfrm>
          <a:prstGeom prst="rect">
            <a:avLst/>
          </a:prstGeom>
          <a:solidFill>
            <a:schemeClr val="bg1"/>
          </a:solidFill>
        </p:spPr>
        <p:txBody>
          <a:bodyPr wrap="none" tIns="72000" bIns="0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# of labs</a:t>
            </a:r>
          </a:p>
        </p:txBody>
      </p:sp>
    </p:spTree>
    <p:extLst>
      <p:ext uri="{BB962C8B-B14F-4D97-AF65-F5344CB8AC3E}">
        <p14:creationId xmlns:p14="http://schemas.microsoft.com/office/powerpoint/2010/main" val="3856432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229E1-95A7-9247-BEAD-E05CF4610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be applied to large population… 8,4M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9E8C80-D38A-A249-A4CE-CF6C43D280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5AD3E-A910-AA4B-9983-1396E2DB96F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44679E-DD10-844E-879C-A783890C4F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69" y="6499279"/>
            <a:ext cx="1643818" cy="18410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296822C-04FB-6642-A099-3CDF9833710E}"/>
              </a:ext>
            </a:extLst>
          </p:cNvPr>
          <p:cNvSpPr txBox="1"/>
          <p:nvPr/>
        </p:nvSpPr>
        <p:spPr>
          <a:xfrm>
            <a:off x="1203263" y="6300353"/>
            <a:ext cx="74262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en-US" sz="1000" dirty="0">
                <a:solidFill>
                  <a:srgbClr val="606060"/>
                </a:solidFill>
              </a:rPr>
              <a:t>Book chapter “The estimation of cannabis consumption through wastewater analysis” in</a:t>
            </a:r>
          </a:p>
          <a:p>
            <a:pPr algn="r">
              <a:spcBef>
                <a:spcPts val="0"/>
              </a:spcBef>
              <a:buNone/>
            </a:pPr>
            <a:r>
              <a:rPr lang="en-US" sz="1000" dirty="0">
                <a:solidFill>
                  <a:srgbClr val="606060"/>
                </a:solidFill>
              </a:rPr>
              <a:t>Wastewater-Based Epidemiology: Estimation of Community Consumption of Drugs and Diets</a:t>
            </a:r>
          </a:p>
          <a:p>
            <a:pPr algn="r">
              <a:spcBef>
                <a:spcPts val="0"/>
              </a:spcBef>
              <a:buNone/>
            </a:pPr>
            <a:r>
              <a:rPr lang="en-US" sz="1000" dirty="0">
                <a:solidFill>
                  <a:srgbClr val="606060"/>
                </a:solidFill>
              </a:rPr>
              <a:t>ACS Symposium Series #1319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8E180E3-F641-AA47-9F66-FC315147BB95}"/>
              </a:ext>
            </a:extLst>
          </p:cNvPr>
          <p:cNvCxnSpPr>
            <a:cxnSpLocks/>
          </p:cNvCxnSpPr>
          <p:nvPr/>
        </p:nvCxnSpPr>
        <p:spPr bwMode="auto">
          <a:xfrm>
            <a:off x="8629527" y="6400800"/>
            <a:ext cx="0" cy="381067"/>
          </a:xfrm>
          <a:prstGeom prst="line">
            <a:avLst/>
          </a:prstGeom>
          <a:ln w="19050">
            <a:solidFill>
              <a:schemeClr val="bg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3DC9D01-30B7-9841-9BC8-A374AEBC572C}"/>
              </a:ext>
            </a:extLst>
          </p:cNvPr>
          <p:cNvSpPr/>
          <p:nvPr/>
        </p:nvSpPr>
        <p:spPr bwMode="auto">
          <a:xfrm>
            <a:off x="0" y="977462"/>
            <a:ext cx="9144000" cy="11561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bg1">
                  <a:lumMod val="85000"/>
                </a:schemeClr>
              </a:gs>
              <a:gs pos="0">
                <a:schemeClr val="tx1">
                  <a:lumMod val="85000"/>
                  <a:lumOff val="15000"/>
                </a:schemeClr>
              </a:gs>
              <a:gs pos="69000">
                <a:schemeClr val="bg2">
                  <a:lumMod val="60000"/>
                  <a:lumOff val="40000"/>
                </a:schemeClr>
              </a:gs>
              <a:gs pos="100000">
                <a:schemeClr val="bg1"/>
              </a:gs>
              <a:gs pos="81000">
                <a:schemeClr val="bg1">
                  <a:lumMod val="9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74A7C9A-0424-A746-AB0F-67993B44326D}"/>
              </a:ext>
            </a:extLst>
          </p:cNvPr>
          <p:cNvSpPr/>
          <p:nvPr/>
        </p:nvSpPr>
        <p:spPr>
          <a:xfrm>
            <a:off x="7673857" y="545462"/>
            <a:ext cx="1290858" cy="1032866"/>
          </a:xfrm>
          <a:prstGeom prst="ellipse">
            <a:avLst/>
          </a:prstGeom>
          <a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E0454A-B15F-8A4C-A76F-87FC6DD716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62218">
            <a:off x="602055" y="4679294"/>
            <a:ext cx="468886" cy="46888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31396E9-F100-0A44-945B-1344DD618D39}"/>
              </a:ext>
            </a:extLst>
          </p:cNvPr>
          <p:cNvGrpSpPr/>
          <p:nvPr/>
        </p:nvGrpSpPr>
        <p:grpSpPr>
          <a:xfrm>
            <a:off x="191069" y="1465689"/>
            <a:ext cx="5375481" cy="4663700"/>
            <a:chOff x="191069" y="1465689"/>
            <a:chExt cx="5375481" cy="46637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58D17BC-CC94-9446-AC27-A5E33FB2F7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47857"/>
            <a:stretch/>
          </p:blipFill>
          <p:spPr>
            <a:xfrm>
              <a:off x="191069" y="1465689"/>
              <a:ext cx="5375481" cy="46637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5746D1B-D30C-4D4A-B88D-6D2872C1BDAD}"/>
                </a:ext>
              </a:extLst>
            </p:cNvPr>
            <p:cNvSpPr/>
            <p:nvPr/>
          </p:nvSpPr>
          <p:spPr bwMode="auto">
            <a:xfrm>
              <a:off x="5280660" y="5433060"/>
              <a:ext cx="285890" cy="4824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0"/>
            </a:effec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bg1"/>
                </a:buClr>
                <a:buSz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F9037D7-A9B1-4F43-B056-6EC2DAA962B9}"/>
              </a:ext>
            </a:extLst>
          </p:cNvPr>
          <p:cNvGrpSpPr/>
          <p:nvPr/>
        </p:nvGrpSpPr>
        <p:grpSpPr>
          <a:xfrm>
            <a:off x="5707380" y="1473359"/>
            <a:ext cx="3436620" cy="4663700"/>
            <a:chOff x="5707380" y="1473359"/>
            <a:chExt cx="3436620" cy="46637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3F435D2-9094-6C44-BAA0-D5389DF692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7482"/>
            <a:stretch/>
          </p:blipFill>
          <p:spPr>
            <a:xfrm>
              <a:off x="5791606" y="1473359"/>
              <a:ext cx="3352394" cy="4663700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6768211-0E66-B74B-8D4B-E06FBCD433AA}"/>
                </a:ext>
              </a:extLst>
            </p:cNvPr>
            <p:cNvSpPr/>
            <p:nvPr/>
          </p:nvSpPr>
          <p:spPr bwMode="auto">
            <a:xfrm>
              <a:off x="5707380" y="3657600"/>
              <a:ext cx="373380" cy="10972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0"/>
            </a:effec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bg1"/>
                </a:buClr>
                <a:buSz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9429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we have learned over the years about WBE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5AD3E-A910-AA4B-9983-1396E2DB96F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A64FF8-064E-3A46-A10B-6E60FB005263}"/>
              </a:ext>
            </a:extLst>
          </p:cNvPr>
          <p:cNvSpPr/>
          <p:nvPr/>
        </p:nvSpPr>
        <p:spPr bwMode="auto">
          <a:xfrm>
            <a:off x="0" y="977462"/>
            <a:ext cx="9144000" cy="11561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bg1">
                  <a:lumMod val="85000"/>
                </a:schemeClr>
              </a:gs>
              <a:gs pos="0">
                <a:schemeClr val="tx1">
                  <a:lumMod val="85000"/>
                  <a:lumOff val="15000"/>
                </a:schemeClr>
              </a:gs>
              <a:gs pos="97000">
                <a:schemeClr val="bg2">
                  <a:lumMod val="60000"/>
                  <a:lumOff val="40000"/>
                </a:schemeClr>
              </a:gs>
              <a:gs pos="100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8" name="Oval 12">
            <a:extLst>
              <a:ext uri="{FF2B5EF4-FFF2-40B4-BE49-F238E27FC236}">
                <a16:creationId xmlns:a16="http://schemas.microsoft.com/office/drawing/2014/main" id="{F9A0D443-474E-244F-9C0E-33201B4321FE}"/>
              </a:ext>
            </a:extLst>
          </p:cNvPr>
          <p:cNvSpPr txBox="1"/>
          <p:nvPr/>
        </p:nvSpPr>
        <p:spPr>
          <a:xfrm>
            <a:off x="3678369" y="3450557"/>
            <a:ext cx="1023129" cy="10231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A new data source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B8837F-9ACB-DA44-B9CF-D8D9EEDC6708}"/>
              </a:ext>
            </a:extLst>
          </p:cNvPr>
          <p:cNvSpPr/>
          <p:nvPr/>
        </p:nvSpPr>
        <p:spPr>
          <a:xfrm>
            <a:off x="5058088" y="3238660"/>
            <a:ext cx="3949725" cy="144692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3653C6-6767-B24D-B1B9-E830E67EB822}"/>
              </a:ext>
            </a:extLst>
          </p:cNvPr>
          <p:cNvSpPr/>
          <p:nvPr/>
        </p:nvSpPr>
        <p:spPr>
          <a:xfrm>
            <a:off x="4579987" y="5022956"/>
            <a:ext cx="3523153" cy="144692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Straight Connector 3">
            <a:extLst>
              <a:ext uri="{FF2B5EF4-FFF2-40B4-BE49-F238E27FC236}">
                <a16:creationId xmlns:a16="http://schemas.microsoft.com/office/drawing/2014/main" id="{AA791FC8-5922-484C-917A-F7C50C1E5DEA}"/>
              </a:ext>
            </a:extLst>
          </p:cNvPr>
          <p:cNvSpPr/>
          <p:nvPr/>
        </p:nvSpPr>
        <p:spPr>
          <a:xfrm rot="3674500">
            <a:off x="1702515" y="5042555"/>
            <a:ext cx="923459" cy="4135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0676"/>
                </a:moveTo>
                <a:lnTo>
                  <a:pt x="923459" y="20676"/>
                </a:lnTo>
              </a:path>
            </a:pathLst>
          </a:custGeom>
          <a:noFill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Straight Connector 4">
            <a:extLst>
              <a:ext uri="{FF2B5EF4-FFF2-40B4-BE49-F238E27FC236}">
                <a16:creationId xmlns:a16="http://schemas.microsoft.com/office/drawing/2014/main" id="{C5321E9B-691F-2847-BA7A-EDB59234A69A}"/>
              </a:ext>
            </a:extLst>
          </p:cNvPr>
          <p:cNvSpPr/>
          <p:nvPr/>
        </p:nvSpPr>
        <p:spPr>
          <a:xfrm rot="1308383">
            <a:off x="2240537" y="4331415"/>
            <a:ext cx="654556" cy="4135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0676"/>
                </a:moveTo>
                <a:lnTo>
                  <a:pt x="654556" y="20676"/>
                </a:lnTo>
              </a:path>
            </a:pathLst>
          </a:custGeom>
          <a:noFill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Straight Connector 5">
            <a:extLst>
              <a:ext uri="{FF2B5EF4-FFF2-40B4-BE49-F238E27FC236}">
                <a16:creationId xmlns:a16="http://schemas.microsoft.com/office/drawing/2014/main" id="{11B87EE8-4EED-5541-9636-AEC2DD9A5071}"/>
              </a:ext>
            </a:extLst>
          </p:cNvPr>
          <p:cNvSpPr/>
          <p:nvPr/>
        </p:nvSpPr>
        <p:spPr>
          <a:xfrm rot="20290389">
            <a:off x="2240797" y="3518615"/>
            <a:ext cx="646084" cy="4135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0676"/>
                </a:moveTo>
                <a:lnTo>
                  <a:pt x="646084" y="20676"/>
                </a:lnTo>
              </a:path>
            </a:pathLst>
          </a:custGeom>
          <a:noFill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Straight Connector 6">
            <a:extLst>
              <a:ext uri="{FF2B5EF4-FFF2-40B4-BE49-F238E27FC236}">
                <a16:creationId xmlns:a16="http://schemas.microsoft.com/office/drawing/2014/main" id="{17702BAF-2BF2-5446-9B15-30E33230FF49}"/>
              </a:ext>
            </a:extLst>
          </p:cNvPr>
          <p:cNvSpPr/>
          <p:nvPr/>
        </p:nvSpPr>
        <p:spPr>
          <a:xfrm rot="17925500">
            <a:off x="1702515" y="2806304"/>
            <a:ext cx="923459" cy="4135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0676"/>
                </a:moveTo>
                <a:lnTo>
                  <a:pt x="923459" y="20676"/>
                </a:lnTo>
              </a:path>
            </a:pathLst>
          </a:custGeom>
          <a:noFill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3312D9C-B6C2-2947-92C9-D26F70593305}"/>
              </a:ext>
            </a:extLst>
          </p:cNvPr>
          <p:cNvSpPr/>
          <p:nvPr/>
        </p:nvSpPr>
        <p:spPr>
          <a:xfrm>
            <a:off x="190472" y="2868380"/>
            <a:ext cx="2332898" cy="2220594"/>
          </a:xfrm>
          <a:prstGeom prst="ellipse">
            <a:avLst/>
          </a:prstGeom>
          <a:solidFill>
            <a:srgbClr val="FEFDF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3890664-864F-354C-9B67-2BBC6852190B}"/>
              </a:ext>
            </a:extLst>
          </p:cNvPr>
          <p:cNvGrpSpPr/>
          <p:nvPr/>
        </p:nvGrpSpPr>
        <p:grpSpPr>
          <a:xfrm>
            <a:off x="2090377" y="1351604"/>
            <a:ext cx="1140963" cy="1140963"/>
            <a:chOff x="3356951" y="2182"/>
            <a:chExt cx="1140963" cy="1140963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6AC1F74-9A33-3445-839A-2FD43866069F}"/>
                </a:ext>
              </a:extLst>
            </p:cNvPr>
            <p:cNvSpPr/>
            <p:nvPr/>
          </p:nvSpPr>
          <p:spPr>
            <a:xfrm>
              <a:off x="3356951" y="2182"/>
              <a:ext cx="1140963" cy="114096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814257"/>
                <a:satOff val="2799"/>
                <a:lumOff val="-13432"/>
                <a:alphaOff val="0"/>
              </a:schemeClr>
            </a:fillRef>
            <a:effectRef idx="0">
              <a:schemeClr val="accent5">
                <a:hueOff val="814257"/>
                <a:satOff val="2799"/>
                <a:lumOff val="-1343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Oval 9">
              <a:extLst>
                <a:ext uri="{FF2B5EF4-FFF2-40B4-BE49-F238E27FC236}">
                  <a16:creationId xmlns:a16="http://schemas.microsoft.com/office/drawing/2014/main" id="{2CF595A1-6065-334B-8ECE-5B3A5D0DE2A6}"/>
                </a:ext>
              </a:extLst>
            </p:cNvPr>
            <p:cNvSpPr txBox="1"/>
            <p:nvPr/>
          </p:nvSpPr>
          <p:spPr>
            <a:xfrm>
              <a:off x="3524041" y="169272"/>
              <a:ext cx="806783" cy="8067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Detection of trends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962842B-5C0A-3247-B09F-32D515D3FCBE}"/>
              </a:ext>
            </a:extLst>
          </p:cNvPr>
          <p:cNvGrpSpPr/>
          <p:nvPr/>
        </p:nvGrpSpPr>
        <p:grpSpPr>
          <a:xfrm>
            <a:off x="3345435" y="1351604"/>
            <a:ext cx="5165517" cy="1140963"/>
            <a:chOff x="4612010" y="2182"/>
            <a:chExt cx="1711444" cy="1140963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C16C488-B471-AA4C-ABC5-EB568A480A2C}"/>
                </a:ext>
              </a:extLst>
            </p:cNvPr>
            <p:cNvSpPr/>
            <p:nvPr/>
          </p:nvSpPr>
          <p:spPr>
            <a:xfrm>
              <a:off x="4612010" y="2182"/>
              <a:ext cx="1711444" cy="114096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F2A0E2B-5CED-C14D-845D-363204BCC6FF}"/>
                </a:ext>
              </a:extLst>
            </p:cNvPr>
            <p:cNvSpPr txBox="1"/>
            <p:nvPr/>
          </p:nvSpPr>
          <p:spPr>
            <a:xfrm>
              <a:off x="4612010" y="2182"/>
              <a:ext cx="1711444" cy="11409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85738" lvl="1" indent="-185738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tx1"/>
                </a:buClr>
                <a:buFont typeface="Wingdings" pitchFamily="2" charset="2"/>
                <a:buChar char="§"/>
              </a:pPr>
              <a:r>
                <a:rPr lang="en-US" kern="1200" dirty="0"/>
                <a:t>Ability to monitor changes over time, even short periods of time</a:t>
              </a:r>
            </a:p>
            <a:p>
              <a:pPr marL="185738" lvl="1" indent="-185738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tx1"/>
                </a:buClr>
                <a:buFont typeface="Wingdings" pitchFamily="2" charset="2"/>
                <a:buChar char="§"/>
              </a:pPr>
              <a:r>
                <a:rPr lang="en-US" kern="1200" dirty="0"/>
                <a:t>Possibility of finer geographical resolution compared to conventional methods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2F6A298-405E-7F43-A5C1-FA6F06B33811}"/>
              </a:ext>
            </a:extLst>
          </p:cNvPr>
          <p:cNvGrpSpPr/>
          <p:nvPr/>
        </p:nvGrpSpPr>
        <p:grpSpPr>
          <a:xfrm>
            <a:off x="2821277" y="2634147"/>
            <a:ext cx="1156286" cy="1140963"/>
            <a:chOff x="4087851" y="1284725"/>
            <a:chExt cx="1156286" cy="1140963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B009E48-D696-DA43-8989-A08B5D416B6D}"/>
                </a:ext>
              </a:extLst>
            </p:cNvPr>
            <p:cNvSpPr/>
            <p:nvPr/>
          </p:nvSpPr>
          <p:spPr>
            <a:xfrm>
              <a:off x="4087851" y="1284725"/>
              <a:ext cx="1156286" cy="114096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628513"/>
                <a:satOff val="5598"/>
                <a:lumOff val="-26863"/>
                <a:alphaOff val="0"/>
              </a:schemeClr>
            </a:fillRef>
            <a:effectRef idx="0">
              <a:schemeClr val="accent5">
                <a:hueOff val="1628513"/>
                <a:satOff val="5598"/>
                <a:lumOff val="-2686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Oval 13">
              <a:extLst>
                <a:ext uri="{FF2B5EF4-FFF2-40B4-BE49-F238E27FC236}">
                  <a16:creationId xmlns:a16="http://schemas.microsoft.com/office/drawing/2014/main" id="{13F67E81-5F0E-5D4C-8FBA-A19985D0D2A1}"/>
                </a:ext>
              </a:extLst>
            </p:cNvPr>
            <p:cNvSpPr txBox="1"/>
            <p:nvPr/>
          </p:nvSpPr>
          <p:spPr>
            <a:xfrm>
              <a:off x="4257185" y="1451815"/>
              <a:ext cx="817618" cy="8067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A new source of data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B0A2029-7011-9146-B4B4-CEA1360B83AD}"/>
              </a:ext>
            </a:extLst>
          </p:cNvPr>
          <p:cNvGrpSpPr/>
          <p:nvPr/>
        </p:nvGrpSpPr>
        <p:grpSpPr>
          <a:xfrm>
            <a:off x="4072506" y="2634147"/>
            <a:ext cx="4754967" cy="1140963"/>
            <a:chOff x="5339080" y="1284725"/>
            <a:chExt cx="4754967" cy="1140963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CD705CC-FBD4-6046-A810-B3C3155E6403}"/>
                </a:ext>
              </a:extLst>
            </p:cNvPr>
            <p:cNvSpPr/>
            <p:nvPr/>
          </p:nvSpPr>
          <p:spPr>
            <a:xfrm>
              <a:off x="5339080" y="1284725"/>
              <a:ext cx="1734429" cy="114096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0F76D8C-76EF-D343-9505-DE9789AA625B}"/>
                </a:ext>
              </a:extLst>
            </p:cNvPr>
            <p:cNvSpPr txBox="1"/>
            <p:nvPr/>
          </p:nvSpPr>
          <p:spPr>
            <a:xfrm>
              <a:off x="5339080" y="1284725"/>
              <a:ext cx="4754967" cy="11409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>
              <a:defPPr>
                <a:defRPr lang="en-US"/>
              </a:defPPr>
              <a:lvl2pPr marL="285750" lvl="1" indent="-28575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tx1"/>
                </a:buClr>
                <a:buFont typeface="Wingdings" pitchFamily="2" charset="2"/>
                <a:defRPr sz="1300"/>
              </a:lvl2pPr>
            </a:lstStyle>
            <a:p>
              <a:pPr marL="185738" lvl="1" indent="-185738"/>
              <a:r>
                <a:rPr lang="en-US" sz="1600" dirty="0"/>
                <a:t>Fast, relative cheap, no-invasive approach</a:t>
              </a:r>
            </a:p>
            <a:p>
              <a:pPr marL="185738" lvl="1" indent="-185738"/>
              <a:r>
                <a:rPr lang="en-US" sz="1600" dirty="0"/>
                <a:t>Can be scaled from institution to city level or more</a:t>
              </a:r>
            </a:p>
            <a:p>
              <a:pPr marL="185738" lvl="1" indent="-185738"/>
              <a:r>
                <a:rPr lang="en-US" sz="1600" dirty="0"/>
                <a:t>Avoids under-reporting and allows monitoring of emerging drugs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17DAC45-D30D-7048-A3D4-F3795AA489A3}"/>
              </a:ext>
            </a:extLst>
          </p:cNvPr>
          <p:cNvGrpSpPr/>
          <p:nvPr/>
        </p:nvGrpSpPr>
        <p:grpSpPr>
          <a:xfrm>
            <a:off x="2830854" y="4115101"/>
            <a:ext cx="1140963" cy="1140963"/>
            <a:chOff x="4097428" y="2765679"/>
            <a:chExt cx="1140963" cy="1140963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965B40F-B7C8-3349-917E-F5135B740E78}"/>
                </a:ext>
              </a:extLst>
            </p:cNvPr>
            <p:cNvSpPr/>
            <p:nvPr/>
          </p:nvSpPr>
          <p:spPr>
            <a:xfrm>
              <a:off x="4097428" y="2765679"/>
              <a:ext cx="1140963" cy="114096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2442770"/>
                <a:satOff val="8397"/>
                <a:lumOff val="-40295"/>
                <a:alphaOff val="0"/>
              </a:schemeClr>
            </a:fillRef>
            <a:effectRef idx="0">
              <a:schemeClr val="accent5">
                <a:hueOff val="2442770"/>
                <a:satOff val="8397"/>
                <a:lumOff val="-4029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Oval 17">
              <a:extLst>
                <a:ext uri="{FF2B5EF4-FFF2-40B4-BE49-F238E27FC236}">
                  <a16:creationId xmlns:a16="http://schemas.microsoft.com/office/drawing/2014/main" id="{F7576F20-5993-DD41-B947-662DA4DE8677}"/>
                </a:ext>
              </a:extLst>
            </p:cNvPr>
            <p:cNvSpPr txBox="1"/>
            <p:nvPr/>
          </p:nvSpPr>
          <p:spPr>
            <a:xfrm>
              <a:off x="4264518" y="2932769"/>
              <a:ext cx="806783" cy="8067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An early warning system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00021D6-283C-164E-B3E1-D4E56410F29A}"/>
              </a:ext>
            </a:extLst>
          </p:cNvPr>
          <p:cNvGrpSpPr/>
          <p:nvPr/>
        </p:nvGrpSpPr>
        <p:grpSpPr>
          <a:xfrm>
            <a:off x="4085911" y="4115101"/>
            <a:ext cx="4425041" cy="1140963"/>
            <a:chOff x="5352487" y="2765679"/>
            <a:chExt cx="1972762" cy="1140963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09967E4-6730-2947-B467-5DE5026D823F}"/>
                </a:ext>
              </a:extLst>
            </p:cNvPr>
            <p:cNvSpPr/>
            <p:nvPr/>
          </p:nvSpPr>
          <p:spPr>
            <a:xfrm>
              <a:off x="5352487" y="2765679"/>
              <a:ext cx="1711444" cy="114096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413F3AA-04CD-E44C-BF3E-421C2D5454EE}"/>
                </a:ext>
              </a:extLst>
            </p:cNvPr>
            <p:cNvSpPr txBox="1"/>
            <p:nvPr/>
          </p:nvSpPr>
          <p:spPr>
            <a:xfrm>
              <a:off x="5352487" y="2765679"/>
              <a:ext cx="1972762" cy="11409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>
              <a:defPPr>
                <a:defRPr lang="en-US"/>
              </a:defPPr>
              <a:lvl2pPr marL="285750" lvl="1" indent="-28575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tx1"/>
                </a:buClr>
                <a:buFont typeface="Wingdings" pitchFamily="2" charset="2"/>
                <a:defRPr sz="1300"/>
              </a:lvl2pPr>
            </a:lstStyle>
            <a:p>
              <a:pPr marL="185738" lvl="1" indent="-185738"/>
              <a:r>
                <a:rPr lang="en-US" sz="1600" dirty="0"/>
                <a:t>Allows monitoring over time in quasi-real time</a:t>
              </a:r>
            </a:p>
            <a:p>
              <a:pPr marL="185738" lvl="1" indent="-185738"/>
              <a:r>
                <a:rPr lang="en-US" sz="1600" dirty="0"/>
                <a:t>Can be used for other biomarkers (disease, population heath, etc.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5CA9EC7-60E3-374B-8B63-3BE85304F3C1}"/>
              </a:ext>
            </a:extLst>
          </p:cNvPr>
          <p:cNvGrpSpPr/>
          <p:nvPr/>
        </p:nvGrpSpPr>
        <p:grpSpPr>
          <a:xfrm>
            <a:off x="2090377" y="5397645"/>
            <a:ext cx="1140963" cy="1140963"/>
            <a:chOff x="3356951" y="4048223"/>
            <a:chExt cx="1140963" cy="1140963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6CC0413-73EA-174C-A124-13C14A3E8F27}"/>
                </a:ext>
              </a:extLst>
            </p:cNvPr>
            <p:cNvSpPr/>
            <p:nvPr/>
          </p:nvSpPr>
          <p:spPr>
            <a:xfrm>
              <a:off x="3356951" y="4048223"/>
              <a:ext cx="1140963" cy="114096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3257026"/>
                <a:satOff val="11196"/>
                <a:lumOff val="-53726"/>
                <a:alphaOff val="0"/>
              </a:schemeClr>
            </a:fillRef>
            <a:effectRef idx="0">
              <a:schemeClr val="accent5">
                <a:hueOff val="3257026"/>
                <a:satOff val="11196"/>
                <a:lumOff val="-5372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Oval 21">
              <a:extLst>
                <a:ext uri="{FF2B5EF4-FFF2-40B4-BE49-F238E27FC236}">
                  <a16:creationId xmlns:a16="http://schemas.microsoft.com/office/drawing/2014/main" id="{12B5658B-B01C-D84F-BB65-434DBC74AC28}"/>
                </a:ext>
              </a:extLst>
            </p:cNvPr>
            <p:cNvSpPr txBox="1"/>
            <p:nvPr/>
          </p:nvSpPr>
          <p:spPr>
            <a:xfrm>
              <a:off x="3524041" y="4215313"/>
              <a:ext cx="806783" cy="8067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Ethics</a:t>
              </a:r>
            </a:p>
          </p:txBody>
        </p:sp>
      </p:grp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347BFFD0-DD12-E242-93A9-424606EAB4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6" y="3263102"/>
            <a:ext cx="1916602" cy="1372340"/>
          </a:xfrm>
          <a:prstGeom prst="round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E3F02581-8411-A34A-AE96-19F986919D21}"/>
              </a:ext>
            </a:extLst>
          </p:cNvPr>
          <p:cNvSpPr txBox="1"/>
          <p:nvPr/>
        </p:nvSpPr>
        <p:spPr>
          <a:xfrm>
            <a:off x="3397744" y="5407739"/>
            <a:ext cx="5281685" cy="11409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>
            <a:defPPr>
              <a:defRPr lang="en-US"/>
            </a:defPPr>
            <a:lvl2pPr marL="285750" lvl="1" indent="-28575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Font typeface="Wingdings" pitchFamily="2" charset="2"/>
              <a:defRPr sz="1300"/>
            </a:lvl2pPr>
          </a:lstStyle>
          <a:p>
            <a:pPr marL="185738" lvl="1" indent="-185738"/>
            <a:r>
              <a:rPr lang="en-US" sz="1600" dirty="0"/>
              <a:t>Ethical risks for WBE have been identified</a:t>
            </a:r>
          </a:p>
          <a:p>
            <a:pPr marL="185738" lvl="1" indent="-185738"/>
            <a:r>
              <a:rPr lang="en-US" sz="1600" dirty="0"/>
              <a:t>Strategies to mitigate those risks have been proposed</a:t>
            </a:r>
          </a:p>
        </p:txBody>
      </p:sp>
    </p:spTree>
    <p:extLst>
      <p:ext uri="{BB962C8B-B14F-4D97-AF65-F5344CB8AC3E}">
        <p14:creationId xmlns:p14="http://schemas.microsoft.com/office/powerpoint/2010/main" val="250153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13542"/>
            <a:ext cx="9144000" cy="242694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09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497367" y="577752"/>
            <a:ext cx="8005188" cy="1739768"/>
          </a:xfrm>
        </p:spPr>
        <p:txBody>
          <a:bodyPr/>
          <a:lstStyle/>
          <a:p>
            <a:pPr algn="l" eaLnBrk="1" hangingPunct="1"/>
            <a:r>
              <a:rPr lang="en-CA" sz="3600" b="0" dirty="0"/>
              <a:t>Wastewater surveillance to monitor consumption of illicit drugs</a:t>
            </a:r>
            <a:endParaRPr lang="fr-CA" sz="3600" dirty="0">
              <a:latin typeface="Trebuchet MS"/>
              <a:cs typeface="Trebuchet MS"/>
            </a:endParaRPr>
          </a:p>
        </p:txBody>
      </p:sp>
      <p:sp>
        <p:nvSpPr>
          <p:cNvPr id="409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26151" y="3681403"/>
            <a:ext cx="7388313" cy="2040409"/>
          </a:xfrm>
        </p:spPr>
        <p:txBody>
          <a:bodyPr/>
          <a:lstStyle/>
          <a:p>
            <a:pPr marL="0" indent="0" algn="l" eaLnBrk="1" hangingPunct="1">
              <a:spcBef>
                <a:spcPts val="0"/>
              </a:spcBef>
              <a:spcAft>
                <a:spcPts val="600"/>
              </a:spcAft>
            </a:pPr>
            <a:r>
              <a:rPr lang="fr-CA" sz="2800" b="1" dirty="0">
                <a:solidFill>
                  <a:schemeClr val="tx1"/>
                </a:solidFill>
              </a:rPr>
              <a:t>Viviane </a:t>
            </a:r>
            <a:r>
              <a:rPr lang="fr-CA" sz="2800" b="1" dirty="0" err="1">
                <a:solidFill>
                  <a:schemeClr val="tx1"/>
                </a:solidFill>
              </a:rPr>
              <a:t>Yargeau</a:t>
            </a:r>
            <a:endParaRPr lang="fr-CA" sz="2800" b="1" dirty="0">
              <a:solidFill>
                <a:schemeClr val="tx1"/>
              </a:solidFill>
            </a:endParaRPr>
          </a:p>
          <a:p>
            <a:pPr marL="0" indent="0" algn="l" eaLnBrk="1" hangingPunct="1">
              <a:spcBef>
                <a:spcPts val="0"/>
              </a:spcBef>
              <a:spcAft>
                <a:spcPts val="0"/>
              </a:spcAft>
            </a:pPr>
            <a:r>
              <a:rPr lang="fr-CA" sz="1800" dirty="0">
                <a:solidFill>
                  <a:schemeClr val="tx1"/>
                </a:solidFill>
              </a:rPr>
              <a:t>Professor &amp; </a:t>
            </a:r>
            <a:r>
              <a:rPr lang="fr-CA" sz="1800" dirty="0" err="1">
                <a:solidFill>
                  <a:schemeClr val="tx1"/>
                </a:solidFill>
              </a:rPr>
              <a:t>Department</a:t>
            </a:r>
            <a:r>
              <a:rPr lang="fr-CA" sz="1800" dirty="0">
                <a:solidFill>
                  <a:schemeClr val="tx1"/>
                </a:solidFill>
              </a:rPr>
              <a:t> Chair</a:t>
            </a:r>
          </a:p>
          <a:p>
            <a:pPr marL="0" indent="0" algn="l" eaLnBrk="1" hangingPunct="1">
              <a:spcBef>
                <a:spcPts val="0"/>
              </a:spcBef>
              <a:spcAft>
                <a:spcPts val="0"/>
              </a:spcAft>
            </a:pPr>
            <a:r>
              <a:rPr lang="fr-CA" sz="1800" dirty="0" err="1">
                <a:solidFill>
                  <a:schemeClr val="tx1"/>
                </a:solidFill>
              </a:rPr>
              <a:t>Department</a:t>
            </a:r>
            <a:r>
              <a:rPr lang="fr-CA" sz="1800" dirty="0">
                <a:solidFill>
                  <a:schemeClr val="tx1"/>
                </a:solidFill>
              </a:rPr>
              <a:t> Of Chemical Engineering</a:t>
            </a:r>
          </a:p>
          <a:p>
            <a:pPr marL="0" indent="0" algn="l" eaLnBrk="1" hangingPunct="1">
              <a:spcBef>
                <a:spcPts val="0"/>
              </a:spcBef>
              <a:spcAft>
                <a:spcPts val="0"/>
              </a:spcAft>
            </a:pPr>
            <a:r>
              <a:rPr lang="fr-CA" sz="1800" dirty="0">
                <a:solidFill>
                  <a:schemeClr val="tx1"/>
                </a:solidFill>
                <a:latin typeface="Trebuchet MS" panose="020B0703020202090204" pitchFamily="34" charset="0"/>
                <a:cs typeface="Arial Narrow"/>
              </a:rPr>
              <a:t>McGill </a:t>
            </a:r>
            <a:r>
              <a:rPr lang="fr-CA" sz="1800" dirty="0" err="1">
                <a:solidFill>
                  <a:schemeClr val="tx1"/>
                </a:solidFill>
                <a:latin typeface="Trebuchet MS" panose="020B0703020202090204" pitchFamily="34" charset="0"/>
                <a:cs typeface="Arial Narrow"/>
              </a:rPr>
              <a:t>University</a:t>
            </a:r>
            <a:endParaRPr lang="fr-CA" sz="1800" dirty="0">
              <a:solidFill>
                <a:schemeClr val="tx1"/>
              </a:solidFill>
              <a:latin typeface="Trebuchet MS" panose="020B0703020202090204" pitchFamily="34" charset="0"/>
              <a:cs typeface="Arial Narrow"/>
            </a:endParaRPr>
          </a:p>
          <a:p>
            <a:pPr marL="0" indent="0" algn="l" eaLnBrk="1" hangingPunct="1">
              <a:spcBef>
                <a:spcPts val="0"/>
              </a:spcBef>
              <a:spcAft>
                <a:spcPts val="0"/>
              </a:spcAft>
            </a:pPr>
            <a:r>
              <a:rPr lang="fr-CA" sz="1800" dirty="0" err="1">
                <a:solidFill>
                  <a:schemeClr val="tx1"/>
                </a:solidFill>
                <a:latin typeface="Trebuchet MS" panose="020B0703020202090204" pitchFamily="34" charset="0"/>
                <a:cs typeface="Arial Narrow"/>
              </a:rPr>
              <a:t>Montreal</a:t>
            </a:r>
            <a:r>
              <a:rPr lang="fr-CA" sz="1800" dirty="0">
                <a:solidFill>
                  <a:schemeClr val="tx1"/>
                </a:solidFill>
                <a:latin typeface="Trebuchet MS" panose="020B0703020202090204" pitchFamily="34" charset="0"/>
                <a:cs typeface="Arial Narrow"/>
              </a:rPr>
              <a:t>, </a:t>
            </a:r>
            <a:r>
              <a:rPr lang="fr-CA" sz="1800" dirty="0" err="1">
                <a:solidFill>
                  <a:schemeClr val="tx1"/>
                </a:solidFill>
                <a:latin typeface="Trebuchet MS" panose="020B0703020202090204" pitchFamily="34" charset="0"/>
                <a:cs typeface="Arial Narrow"/>
              </a:rPr>
              <a:t>Quebec</a:t>
            </a:r>
            <a:r>
              <a:rPr lang="fr-CA" sz="1800" dirty="0">
                <a:solidFill>
                  <a:schemeClr val="tx1"/>
                </a:solidFill>
                <a:latin typeface="Trebuchet MS" panose="020B0703020202090204" pitchFamily="34" charset="0"/>
                <a:cs typeface="Arial Narrow"/>
              </a:rPr>
              <a:t>, Canada</a:t>
            </a:r>
          </a:p>
          <a:p>
            <a:pPr marL="0" indent="0" algn="l" eaLnBrk="1" hangingPunct="1">
              <a:spcBef>
                <a:spcPts val="1200"/>
              </a:spcBef>
              <a:spcAft>
                <a:spcPts val="0"/>
              </a:spcAft>
            </a:pPr>
            <a:endParaRPr lang="fr-CA" sz="1800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pic>
        <p:nvPicPr>
          <p:cNvPr id="12" name="Picture 11" descr="McGIl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74" y="5634714"/>
            <a:ext cx="1985576" cy="5592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3A3B9A-01BF-FE49-8907-6AD6D13958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2945" y="5481126"/>
            <a:ext cx="1665571" cy="7991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BC0153-D965-B84A-9359-FC53A61CE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7576" y="2601353"/>
            <a:ext cx="3495863" cy="954111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13892574-0D3C-F04C-A375-B99D73765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488" y="3555464"/>
            <a:ext cx="3041334" cy="112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0000"/>
                </a:solidFill>
                <a:latin typeface="Trebuchet MS"/>
                <a:ea typeface="+mn-ea"/>
                <a:cs typeface="Trebuchet M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0"/>
              </a:spcAft>
              <a:buClrTx/>
              <a:buFontTx/>
            </a:pPr>
            <a:r>
              <a:rPr lang="fr-CA" sz="1600" kern="0" dirty="0">
                <a:solidFill>
                  <a:schemeClr val="tx1"/>
                </a:solidFill>
              </a:rPr>
              <a:t>PANEL 6: </a:t>
            </a:r>
            <a:r>
              <a:rPr lang="fr-CA" sz="1600" kern="0" dirty="0" err="1">
                <a:solidFill>
                  <a:schemeClr val="tx1"/>
                </a:solidFill>
              </a:rPr>
              <a:t>Wastewater</a:t>
            </a:r>
            <a:r>
              <a:rPr lang="fr-CA" sz="1600" kern="0" dirty="0">
                <a:solidFill>
                  <a:schemeClr val="tx1"/>
                </a:solidFill>
              </a:rPr>
              <a:t> </a:t>
            </a:r>
            <a:r>
              <a:rPr lang="fr-CA" sz="1600" kern="0" dirty="0" err="1">
                <a:solidFill>
                  <a:schemeClr val="tx1"/>
                </a:solidFill>
              </a:rPr>
              <a:t>studies</a:t>
            </a:r>
            <a:r>
              <a:rPr lang="fr-CA" sz="1600" kern="0" dirty="0">
                <a:solidFill>
                  <a:schemeClr val="tx1"/>
                </a:solidFill>
              </a:rPr>
              <a:t> as a </a:t>
            </a:r>
            <a:r>
              <a:rPr lang="fr-CA" sz="1600" kern="0" dirty="0" err="1">
                <a:solidFill>
                  <a:schemeClr val="tx1"/>
                </a:solidFill>
              </a:rPr>
              <a:t>tool</a:t>
            </a:r>
            <a:r>
              <a:rPr lang="fr-CA" sz="1600" kern="0" dirty="0">
                <a:solidFill>
                  <a:schemeClr val="tx1"/>
                </a:solidFill>
              </a:rPr>
              <a:t> to </a:t>
            </a:r>
            <a:r>
              <a:rPr lang="fr-CA" sz="1600" kern="0" dirty="0" err="1">
                <a:solidFill>
                  <a:schemeClr val="tx1"/>
                </a:solidFill>
              </a:rPr>
              <a:t>estimate</a:t>
            </a:r>
            <a:r>
              <a:rPr lang="fr-CA" sz="1600" kern="0" dirty="0">
                <a:solidFill>
                  <a:schemeClr val="tx1"/>
                </a:solidFill>
              </a:rPr>
              <a:t> </a:t>
            </a:r>
            <a:r>
              <a:rPr lang="fr-CA" sz="1600" kern="0" dirty="0" err="1">
                <a:solidFill>
                  <a:schemeClr val="tx1"/>
                </a:solidFill>
              </a:rPr>
              <a:t>drug</a:t>
            </a:r>
            <a:r>
              <a:rPr lang="fr-CA" sz="1600" kern="0" dirty="0">
                <a:solidFill>
                  <a:schemeClr val="tx1"/>
                </a:solidFill>
              </a:rPr>
              <a:t> use</a:t>
            </a:r>
          </a:p>
          <a:p>
            <a:pPr algn="r" eaLnBrk="1" hangingPunct="1">
              <a:spcBef>
                <a:spcPts val="0"/>
              </a:spcBef>
              <a:spcAft>
                <a:spcPts val="0"/>
              </a:spcAft>
              <a:buClrTx/>
              <a:buFontTx/>
            </a:pPr>
            <a:endParaRPr lang="fr-CA" sz="1600" kern="0" dirty="0">
              <a:solidFill>
                <a:schemeClr val="tx1"/>
              </a:solidFill>
            </a:endParaRPr>
          </a:p>
          <a:p>
            <a:pPr algn="r" eaLnBrk="1" hangingPunct="1">
              <a:spcBef>
                <a:spcPts val="0"/>
              </a:spcBef>
              <a:spcAft>
                <a:spcPts val="0"/>
              </a:spcAft>
              <a:buClrTx/>
              <a:buFontTx/>
            </a:pPr>
            <a:r>
              <a:rPr lang="fr-CA" sz="1600" kern="0" dirty="0" err="1">
                <a:solidFill>
                  <a:schemeClr val="tx1"/>
                </a:solidFill>
              </a:rPr>
              <a:t>November</a:t>
            </a:r>
            <a:r>
              <a:rPr lang="fr-CA" sz="1600" kern="0" dirty="0">
                <a:solidFill>
                  <a:schemeClr val="tx1"/>
                </a:solidFill>
              </a:rPr>
              <a:t> 18, 2021</a:t>
            </a:r>
            <a:endParaRPr lang="fr-CA" sz="1600" kern="0" dirty="0">
              <a:solidFill>
                <a:schemeClr val="tx1"/>
              </a:solidFill>
              <a:latin typeface="Trebuchet MS" panose="020B0703020202090204" pitchFamily="34" charset="0"/>
              <a:cs typeface="Arial Narrow"/>
            </a:endParaRPr>
          </a:p>
          <a:p>
            <a:pPr algn="r" eaLnBrk="1" hangingPunct="1">
              <a:spcBef>
                <a:spcPts val="1200"/>
              </a:spcBef>
              <a:spcAft>
                <a:spcPts val="0"/>
              </a:spcAft>
              <a:buClrTx/>
              <a:buFontTx/>
            </a:pPr>
            <a:endParaRPr lang="fr-CA" sz="1600" kern="0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5AD3E-A910-AA4B-9983-1396E2DB96F4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45380329"/>
              </p:ext>
            </p:extLst>
          </p:nvPr>
        </p:nvGraphicFramePr>
        <p:xfrm>
          <a:off x="815184" y="0"/>
          <a:ext cx="8100215" cy="6785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CD5E133A-227F-4D47-85EC-E1082FCF8E1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2709" y="784142"/>
            <a:ext cx="1666651" cy="1626572"/>
          </a:xfrm>
          <a:prstGeom prst="ellipse">
            <a:avLst/>
          </a:prstGeom>
          <a:effectLst>
            <a:glow rad="381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F9117B-15C2-1041-B115-D7242072523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t="10726" r="6471" b="1479"/>
          <a:stretch/>
        </p:blipFill>
        <p:spPr>
          <a:xfrm>
            <a:off x="1586693" y="2588004"/>
            <a:ext cx="1666651" cy="1666651"/>
          </a:xfrm>
          <a:prstGeom prst="ellips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glow rad="381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26B512-26D5-674F-A516-D65944007EA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693" y="1646406"/>
            <a:ext cx="980884" cy="651537"/>
          </a:xfrm>
          <a:prstGeom prst="roundRect">
            <a:avLst>
              <a:gd name="adj" fmla="val 39104"/>
            </a:avLst>
          </a:prstGeom>
        </p:spPr>
      </p:pic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B56453B-290D-6046-ACAB-3AAE864732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84" y="4390780"/>
            <a:ext cx="1775776" cy="177577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29369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79" y="158455"/>
            <a:ext cx="8474294" cy="801688"/>
          </a:xfrm>
        </p:spPr>
        <p:txBody>
          <a:bodyPr/>
          <a:lstStyle/>
          <a:p>
            <a:r>
              <a:rPr lang="en-US" dirty="0"/>
              <a:t>Conventional approaches to obtain information</a:t>
            </a:r>
            <a:br>
              <a:rPr lang="en-US" dirty="0"/>
            </a:br>
            <a:r>
              <a:rPr lang="en-US" dirty="0"/>
              <a:t>about a population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5AD3E-A910-AA4B-9983-1396E2DB96F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57" y="1376442"/>
            <a:ext cx="2128345" cy="13277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99203" y="1279962"/>
            <a:ext cx="6331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>
                <a:solidFill>
                  <a:schemeClr val="tx1"/>
                </a:solidFill>
              </a:rPr>
              <a:t>Mechanisms to obtain information about a population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04485" y="1823602"/>
            <a:ext cx="6687709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0"/>
              </a:spcBef>
              <a:buNone/>
            </a:pPr>
            <a:r>
              <a:rPr lang="en-US" sz="2000" b="1" dirty="0">
                <a:solidFill>
                  <a:srgbClr val="800000"/>
                </a:solidFill>
              </a:rPr>
              <a:t>Survey (</a:t>
            </a:r>
            <a:r>
              <a:rPr lang="en-US" sz="1800" b="1" dirty="0">
                <a:solidFill>
                  <a:srgbClr val="800000"/>
                </a:solidFill>
              </a:rPr>
              <a:t>online, over the phone, questionnaires, </a:t>
            </a:r>
            <a:r>
              <a:rPr lang="en-US" sz="1800" b="1" dirty="0" err="1">
                <a:solidFill>
                  <a:srgbClr val="800000"/>
                </a:solidFill>
              </a:rPr>
              <a:t>etc</a:t>
            </a:r>
            <a:r>
              <a:rPr lang="en-US" sz="2000" b="1" dirty="0">
                <a:solidFill>
                  <a:srgbClr val="800000"/>
                </a:solidFill>
              </a:rPr>
              <a:t>)</a:t>
            </a:r>
          </a:p>
          <a:p>
            <a:pPr>
              <a:spcBef>
                <a:spcPts val="2000"/>
              </a:spcBef>
              <a:buNone/>
            </a:pPr>
            <a:r>
              <a:rPr lang="en-US" sz="2000" b="1" dirty="0">
                <a:solidFill>
                  <a:srgbClr val="800000"/>
                </a:solidFill>
              </a:rPr>
              <a:t>Sales reports</a:t>
            </a:r>
          </a:p>
          <a:p>
            <a:pPr>
              <a:spcBef>
                <a:spcPts val="2000"/>
              </a:spcBef>
              <a:buNone/>
            </a:pPr>
            <a:r>
              <a:rPr lang="en-US" sz="2000" b="1" dirty="0">
                <a:solidFill>
                  <a:srgbClr val="800000"/>
                </a:solidFill>
              </a:rPr>
              <a:t>Collecting human specimens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396A6D-1D0C-1449-965B-129125FAAFBB}"/>
              </a:ext>
            </a:extLst>
          </p:cNvPr>
          <p:cNvSpPr/>
          <p:nvPr/>
        </p:nvSpPr>
        <p:spPr bwMode="auto">
          <a:xfrm>
            <a:off x="0" y="977462"/>
            <a:ext cx="9144000" cy="11561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bg1">
                  <a:lumMod val="85000"/>
                </a:schemeClr>
              </a:gs>
              <a:gs pos="0">
                <a:schemeClr val="tx1">
                  <a:lumMod val="85000"/>
                  <a:lumOff val="15000"/>
                </a:schemeClr>
              </a:gs>
              <a:gs pos="8000">
                <a:schemeClr val="bg2">
                  <a:lumMod val="60000"/>
                  <a:lumOff val="40000"/>
                </a:schemeClr>
              </a:gs>
              <a:gs pos="100000">
                <a:schemeClr val="bg1"/>
              </a:gs>
              <a:gs pos="23000">
                <a:schemeClr val="bg1">
                  <a:lumMod val="9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D004C0-72E2-E04E-A1DA-5264847165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1" t="-3851" r="9928"/>
          <a:stretch/>
        </p:blipFill>
        <p:spPr>
          <a:xfrm>
            <a:off x="6728039" y="2195848"/>
            <a:ext cx="2301540" cy="2258637"/>
          </a:xfrm>
          <a:prstGeom prst="hexagon">
            <a:avLst/>
          </a:prstGeom>
          <a:effectLst>
            <a:softEdge rad="128522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FCBE4D-B47A-B84E-833D-7A11DEED2CFD}"/>
              </a:ext>
            </a:extLst>
          </p:cNvPr>
          <p:cNvSpPr txBox="1"/>
          <p:nvPr/>
        </p:nvSpPr>
        <p:spPr>
          <a:xfrm>
            <a:off x="2704485" y="3834310"/>
            <a:ext cx="5753715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0"/>
              </a:spcBef>
              <a:buNone/>
            </a:pPr>
            <a:r>
              <a:rPr lang="en-US" sz="2000" b="1" dirty="0">
                <a:solidFill>
                  <a:srgbClr val="800000"/>
                </a:solidFill>
              </a:rPr>
              <a:t>Prescription drug trend reports</a:t>
            </a:r>
          </a:p>
          <a:p>
            <a:pPr>
              <a:spcBef>
                <a:spcPts val="2000"/>
              </a:spcBef>
              <a:buNone/>
            </a:pPr>
            <a:r>
              <a:rPr lang="en-US" sz="2000" b="1" dirty="0">
                <a:solidFill>
                  <a:srgbClr val="800000"/>
                </a:solidFill>
              </a:rPr>
              <a:t>Statistics on drug seizures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00CDBC-628D-FB49-851B-A1E377DC31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8242" y="4316493"/>
            <a:ext cx="1422400" cy="1422400"/>
          </a:xfrm>
          <a:prstGeom prst="rect">
            <a:avLst/>
          </a:prstGeom>
          <a:effectLst>
            <a:softEdge rad="92609"/>
          </a:effectLst>
        </p:spPr>
      </p:pic>
    </p:spTree>
    <p:extLst>
      <p:ext uri="{BB962C8B-B14F-4D97-AF65-F5344CB8AC3E}">
        <p14:creationId xmlns:p14="http://schemas.microsoft.com/office/powerpoint/2010/main" val="133034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79" y="145755"/>
            <a:ext cx="8474294" cy="801688"/>
          </a:xfrm>
        </p:spPr>
        <p:txBody>
          <a:bodyPr/>
          <a:lstStyle/>
          <a:p>
            <a:r>
              <a:rPr lang="en-US" dirty="0"/>
              <a:t>Wastewater-based epidemiology approach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5AD3E-A910-AA4B-9983-1396E2DB96F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57" y="1376442"/>
            <a:ext cx="2128345" cy="13277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99203" y="1279962"/>
            <a:ext cx="6331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>
                <a:solidFill>
                  <a:schemeClr val="tx1"/>
                </a:solidFill>
              </a:rPr>
              <a:t>Population served by a wastewater treatment plant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A8D418-8B6B-B642-928F-672D5BC191FA}"/>
              </a:ext>
            </a:extLst>
          </p:cNvPr>
          <p:cNvSpPr txBox="1"/>
          <p:nvPr/>
        </p:nvSpPr>
        <p:spPr>
          <a:xfrm>
            <a:off x="4209981" y="6457890"/>
            <a:ext cx="4375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en-US" sz="1000" dirty="0" err="1">
                <a:solidFill>
                  <a:srgbClr val="606060"/>
                </a:solidFill>
              </a:rPr>
              <a:t>Zuccato</a:t>
            </a:r>
            <a:r>
              <a:rPr lang="en-US" sz="1000" dirty="0">
                <a:solidFill>
                  <a:srgbClr val="606060"/>
                </a:solidFill>
              </a:rPr>
              <a:t>, E., </a:t>
            </a:r>
            <a:r>
              <a:rPr lang="en-US" sz="1000" dirty="0" err="1">
                <a:solidFill>
                  <a:srgbClr val="606060"/>
                </a:solidFill>
              </a:rPr>
              <a:t>Chiabrando</a:t>
            </a:r>
            <a:r>
              <a:rPr lang="en-US" sz="1000" dirty="0">
                <a:solidFill>
                  <a:srgbClr val="606060"/>
                </a:solidFill>
              </a:rPr>
              <a:t>, </a:t>
            </a:r>
            <a:r>
              <a:rPr lang="en-US" sz="1000" dirty="0" err="1">
                <a:solidFill>
                  <a:srgbClr val="606060"/>
                </a:solidFill>
              </a:rPr>
              <a:t>Castiglioni</a:t>
            </a:r>
            <a:r>
              <a:rPr lang="en-US" sz="1000" dirty="0">
                <a:solidFill>
                  <a:srgbClr val="606060"/>
                </a:solidFill>
              </a:rPr>
              <a:t>, S., S., </a:t>
            </a:r>
            <a:r>
              <a:rPr lang="en-US" sz="1000" dirty="0" err="1">
                <a:solidFill>
                  <a:srgbClr val="606060"/>
                </a:solidFill>
              </a:rPr>
              <a:t>Bagnati</a:t>
            </a:r>
            <a:r>
              <a:rPr lang="en-US" sz="1000" dirty="0">
                <a:solidFill>
                  <a:srgbClr val="606060"/>
                </a:solidFill>
              </a:rPr>
              <a:t>, R., </a:t>
            </a:r>
            <a:r>
              <a:rPr lang="en-US" sz="1000" dirty="0" err="1">
                <a:solidFill>
                  <a:srgbClr val="606060"/>
                </a:solidFill>
              </a:rPr>
              <a:t>Fanelli</a:t>
            </a:r>
            <a:r>
              <a:rPr lang="en-US" sz="1000" dirty="0">
                <a:solidFill>
                  <a:srgbClr val="606060"/>
                </a:solidFill>
              </a:rPr>
              <a:t>, R. (2008)</a:t>
            </a:r>
          </a:p>
          <a:p>
            <a:pPr algn="r">
              <a:spcBef>
                <a:spcPts val="0"/>
              </a:spcBef>
              <a:buNone/>
            </a:pPr>
            <a:r>
              <a:rPr lang="en-US" sz="1000" dirty="0">
                <a:solidFill>
                  <a:srgbClr val="606060"/>
                </a:solidFill>
              </a:rPr>
              <a:t> Environment Health Perspective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FF6307-E939-7A4E-B3ED-ACE0E0F8C92B}"/>
              </a:ext>
            </a:extLst>
          </p:cNvPr>
          <p:cNvCxnSpPr/>
          <p:nvPr/>
        </p:nvCxnSpPr>
        <p:spPr bwMode="auto">
          <a:xfrm>
            <a:off x="8629527" y="6508693"/>
            <a:ext cx="0" cy="291206"/>
          </a:xfrm>
          <a:prstGeom prst="line">
            <a:avLst/>
          </a:prstGeom>
          <a:ln w="19050">
            <a:solidFill>
              <a:schemeClr val="bg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EBD460D0-F435-FC47-8E7F-52151C074C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570" y="4718218"/>
            <a:ext cx="2621768" cy="131088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612CBD1-1B3F-0B44-B29A-0B0703F6CE33}"/>
              </a:ext>
            </a:extLst>
          </p:cNvPr>
          <p:cNvGrpSpPr/>
          <p:nvPr/>
        </p:nvGrpSpPr>
        <p:grpSpPr>
          <a:xfrm>
            <a:off x="1086984" y="3201391"/>
            <a:ext cx="2456961" cy="1948166"/>
            <a:chOff x="1279813" y="2855761"/>
            <a:chExt cx="3142501" cy="252140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997BC3C-09BC-044C-80D4-CC19B0E8FBD7}"/>
                </a:ext>
              </a:extLst>
            </p:cNvPr>
            <p:cNvGrpSpPr/>
            <p:nvPr/>
          </p:nvGrpSpPr>
          <p:grpSpPr>
            <a:xfrm>
              <a:off x="1279813" y="2855761"/>
              <a:ext cx="2408169" cy="2341694"/>
              <a:chOff x="1381413" y="2853769"/>
              <a:chExt cx="2408169" cy="2341694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814BFBF8-ADAC-2A4E-B3F7-1A7014F94C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06343" y="3365331"/>
                <a:ext cx="1383239" cy="1830132"/>
              </a:xfrm>
              <a:prstGeom prst="rect">
                <a:avLst/>
              </a:prstGeom>
            </p:spPr>
          </p:pic>
          <p:sp>
            <p:nvSpPr>
              <p:cNvPr id="21" name="Right Arrow 20">
                <a:extLst>
                  <a:ext uri="{FF2B5EF4-FFF2-40B4-BE49-F238E27FC236}">
                    <a16:creationId xmlns:a16="http://schemas.microsoft.com/office/drawing/2014/main" id="{C125CAC3-F44F-EE41-AAD7-4A7D4FFE7E70}"/>
                  </a:ext>
                </a:extLst>
              </p:cNvPr>
              <p:cNvSpPr/>
              <p:nvPr/>
            </p:nvSpPr>
            <p:spPr bwMode="auto">
              <a:xfrm rot="13342576" flipH="1">
                <a:off x="1381413" y="2853769"/>
                <a:ext cx="918317" cy="272428"/>
              </a:xfrm>
              <a:prstGeom prst="rightArrow">
                <a:avLst>
                  <a:gd name="adj1" fmla="val 48594"/>
                  <a:gd name="adj2" fmla="val 90143"/>
                </a:avLst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glow rad="101600">
                  <a:schemeClr val="accent4">
                    <a:alpha val="75000"/>
                  </a:schemeClr>
                </a:glow>
              </a:effec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bg1"/>
                  </a:buClr>
                  <a:buSzTx/>
                  <a:buNone/>
                  <a:tabLst/>
                </a:pP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30" name="Right Arrow 29">
              <a:extLst>
                <a:ext uri="{FF2B5EF4-FFF2-40B4-BE49-F238E27FC236}">
                  <a16:creationId xmlns:a16="http://schemas.microsoft.com/office/drawing/2014/main" id="{4A81B4DC-AC86-674D-8434-A4A67F66BE63}"/>
                </a:ext>
              </a:extLst>
            </p:cNvPr>
            <p:cNvSpPr/>
            <p:nvPr/>
          </p:nvSpPr>
          <p:spPr bwMode="auto">
            <a:xfrm rot="13342576" flipH="1">
              <a:off x="3790436" y="5104738"/>
              <a:ext cx="631878" cy="272428"/>
            </a:xfrm>
            <a:prstGeom prst="rightArrow">
              <a:avLst>
                <a:gd name="adj1" fmla="val 46489"/>
                <a:gd name="adj2" fmla="val 90143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4">
                  <a:alpha val="75000"/>
                </a:schemeClr>
              </a:glow>
            </a:effec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bg1"/>
                </a:buClr>
                <a:buSz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0639FEA-C411-3245-A6BD-90C5D023E7FC}"/>
              </a:ext>
            </a:extLst>
          </p:cNvPr>
          <p:cNvSpPr txBox="1"/>
          <p:nvPr/>
        </p:nvSpPr>
        <p:spPr>
          <a:xfrm>
            <a:off x="2035449" y="2517761"/>
            <a:ext cx="256575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chemeClr val="tx1"/>
                </a:solidFill>
              </a:rPr>
              <a:t>Dose (estimates)</a:t>
            </a:r>
          </a:p>
          <a:p>
            <a:pPr>
              <a:spcBef>
                <a:spcPts val="0"/>
              </a:spcBef>
              <a:buNone/>
              <a:tabLst>
                <a:tab pos="271463" algn="l"/>
              </a:tabLst>
            </a:pPr>
            <a:r>
              <a:rPr lang="en-US" sz="1200" dirty="0" err="1">
                <a:solidFill>
                  <a:schemeClr val="tx1"/>
                </a:solidFill>
              </a:rPr>
              <a:t>Eg</a:t>
            </a:r>
            <a:r>
              <a:rPr lang="en-US" sz="1200" dirty="0">
                <a:solidFill>
                  <a:schemeClr val="tx1"/>
                </a:solidFill>
              </a:rPr>
              <a:t>.	100 mg for MDMA (Ecstasy)</a:t>
            </a:r>
          </a:p>
          <a:p>
            <a:pPr>
              <a:spcBef>
                <a:spcPts val="0"/>
              </a:spcBef>
              <a:buNone/>
              <a:tabLst>
                <a:tab pos="271463" algn="l"/>
              </a:tabLst>
            </a:pPr>
            <a:r>
              <a:rPr lang="en-US" sz="1200" dirty="0">
                <a:solidFill>
                  <a:schemeClr val="tx1"/>
                </a:solidFill>
              </a:rPr>
              <a:t>	100 mg for intranasal cocaine</a:t>
            </a:r>
          </a:p>
          <a:p>
            <a:pPr>
              <a:spcBef>
                <a:spcPts val="0"/>
              </a:spcBef>
              <a:buNone/>
              <a:tabLst>
                <a:tab pos="271463" algn="l"/>
              </a:tabLst>
            </a:pPr>
            <a:r>
              <a:rPr lang="en-US" sz="1200" dirty="0">
                <a:solidFill>
                  <a:schemeClr val="tx1"/>
                </a:solidFill>
              </a:rPr>
              <a:t>      	 30 mg for oral amphetamines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3660222-C67E-044C-9364-11F9D11588AB}"/>
              </a:ext>
            </a:extLst>
          </p:cNvPr>
          <p:cNvSpPr txBox="1"/>
          <p:nvPr/>
        </p:nvSpPr>
        <p:spPr>
          <a:xfrm>
            <a:off x="3153844" y="3396879"/>
            <a:ext cx="346420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chemeClr val="tx1"/>
                </a:solidFill>
              </a:rPr>
              <a:t>Excretion rate</a:t>
            </a:r>
          </a:p>
          <a:p>
            <a:pPr>
              <a:spcBef>
                <a:spcPts val="0"/>
              </a:spcBef>
              <a:buNone/>
              <a:tabLst>
                <a:tab pos="271463" algn="l"/>
              </a:tabLst>
            </a:pPr>
            <a:r>
              <a:rPr lang="en-US" sz="1200" dirty="0" err="1">
                <a:solidFill>
                  <a:schemeClr val="tx1"/>
                </a:solidFill>
              </a:rPr>
              <a:t>Eg</a:t>
            </a:r>
            <a:r>
              <a:rPr lang="en-US" sz="1200" dirty="0">
                <a:solidFill>
                  <a:schemeClr val="tx1"/>
                </a:solidFill>
              </a:rPr>
              <a:t>. 	65% for MDMA (Ecstasy)</a:t>
            </a:r>
          </a:p>
          <a:p>
            <a:pPr>
              <a:spcBef>
                <a:spcPts val="0"/>
              </a:spcBef>
              <a:buNone/>
              <a:tabLst>
                <a:tab pos="271463" algn="l"/>
              </a:tabLst>
            </a:pPr>
            <a:r>
              <a:rPr lang="en-US" sz="1200" dirty="0">
                <a:solidFill>
                  <a:schemeClr val="tx1"/>
                </a:solidFill>
              </a:rPr>
              <a:t>      	45% cocaine excreted as </a:t>
            </a:r>
            <a:r>
              <a:rPr lang="en-US" sz="1200" dirty="0" err="1">
                <a:solidFill>
                  <a:schemeClr val="tx1"/>
                </a:solidFill>
              </a:rPr>
              <a:t>benzoylecgonine</a:t>
            </a:r>
            <a:endParaRPr lang="en-US" sz="12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  <a:tabLst>
                <a:tab pos="271463" algn="l"/>
              </a:tabLst>
            </a:pPr>
            <a:r>
              <a:rPr lang="en-US" sz="1200" dirty="0">
                <a:solidFill>
                  <a:schemeClr val="tx1"/>
                </a:solidFill>
              </a:rPr>
              <a:t>      	30% excretion of amphetamines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591467A-FE28-074A-B2BF-668E476FEEA1}"/>
              </a:ext>
            </a:extLst>
          </p:cNvPr>
          <p:cNvSpPr txBox="1"/>
          <p:nvPr/>
        </p:nvSpPr>
        <p:spPr>
          <a:xfrm>
            <a:off x="6958338" y="4624225"/>
            <a:ext cx="2234757" cy="149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b="1" dirty="0">
                <a:solidFill>
                  <a:srgbClr val="800000"/>
                </a:solidFill>
              </a:rPr>
              <a:t>Volumetric flow rate of water treated</a:t>
            </a:r>
          </a:p>
          <a:p>
            <a:pPr>
              <a:buNone/>
            </a:pPr>
            <a:r>
              <a:rPr lang="en-US" b="1" dirty="0">
                <a:solidFill>
                  <a:srgbClr val="800000"/>
                </a:solidFill>
              </a:rPr>
              <a:t>Analysis of the concentration of drugs</a:t>
            </a:r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118A6674-F616-8548-9FDD-BF89045AA2A6}"/>
              </a:ext>
            </a:extLst>
          </p:cNvPr>
          <p:cNvSpPr/>
          <p:nvPr/>
        </p:nvSpPr>
        <p:spPr bwMode="auto">
          <a:xfrm rot="13559463" flipV="1">
            <a:off x="5752330" y="2780991"/>
            <a:ext cx="1757130" cy="210492"/>
          </a:xfrm>
          <a:prstGeom prst="rightArrow">
            <a:avLst>
              <a:gd name="adj1" fmla="val 46489"/>
              <a:gd name="adj2" fmla="val 90143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800000">
                <a:alpha val="75000"/>
              </a:srgbClr>
            </a:glo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BB254E4-0291-2646-8622-678DBCA86E86}"/>
              </a:ext>
            </a:extLst>
          </p:cNvPr>
          <p:cNvGrpSpPr/>
          <p:nvPr/>
        </p:nvGrpSpPr>
        <p:grpSpPr>
          <a:xfrm>
            <a:off x="710546" y="1385452"/>
            <a:ext cx="5358128" cy="879475"/>
            <a:chOff x="710546" y="1385452"/>
            <a:chExt cx="5358128" cy="879475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1842E150-8CE4-4C48-9F8E-18A8EADDF8F8}"/>
                </a:ext>
              </a:extLst>
            </p:cNvPr>
            <p:cNvSpPr/>
            <p:nvPr/>
          </p:nvSpPr>
          <p:spPr>
            <a:xfrm>
              <a:off x="1469371" y="1385452"/>
              <a:ext cx="346075" cy="879475"/>
            </a:xfrm>
            <a:custGeom>
              <a:avLst/>
              <a:gdLst>
                <a:gd name="connsiteX0" fmla="*/ 200025 w 346075"/>
                <a:gd name="connsiteY0" fmla="*/ 168275 h 879475"/>
                <a:gd name="connsiteX1" fmla="*/ 228600 w 346075"/>
                <a:gd name="connsiteY1" fmla="*/ 98425 h 879475"/>
                <a:gd name="connsiteX2" fmla="*/ 228600 w 346075"/>
                <a:gd name="connsiteY2" fmla="*/ 63500 h 879475"/>
                <a:gd name="connsiteX3" fmla="*/ 269875 w 346075"/>
                <a:gd name="connsiteY3" fmla="*/ 50800 h 879475"/>
                <a:gd name="connsiteX4" fmla="*/ 298450 w 346075"/>
                <a:gd name="connsiteY4" fmla="*/ 88900 h 879475"/>
                <a:gd name="connsiteX5" fmla="*/ 298450 w 346075"/>
                <a:gd name="connsiteY5" fmla="*/ 127000 h 879475"/>
                <a:gd name="connsiteX6" fmla="*/ 307975 w 346075"/>
                <a:gd name="connsiteY6" fmla="*/ 155575 h 879475"/>
                <a:gd name="connsiteX7" fmla="*/ 330200 w 346075"/>
                <a:gd name="connsiteY7" fmla="*/ 184150 h 879475"/>
                <a:gd name="connsiteX8" fmla="*/ 346075 w 346075"/>
                <a:gd name="connsiteY8" fmla="*/ 203200 h 879475"/>
                <a:gd name="connsiteX9" fmla="*/ 346075 w 346075"/>
                <a:gd name="connsiteY9" fmla="*/ 244475 h 879475"/>
                <a:gd name="connsiteX10" fmla="*/ 336550 w 346075"/>
                <a:gd name="connsiteY10" fmla="*/ 282575 h 879475"/>
                <a:gd name="connsiteX11" fmla="*/ 346075 w 346075"/>
                <a:gd name="connsiteY11" fmla="*/ 352425 h 879475"/>
                <a:gd name="connsiteX12" fmla="*/ 346075 w 346075"/>
                <a:gd name="connsiteY12" fmla="*/ 422275 h 879475"/>
                <a:gd name="connsiteX13" fmla="*/ 323850 w 346075"/>
                <a:gd name="connsiteY13" fmla="*/ 520700 h 879475"/>
                <a:gd name="connsiteX14" fmla="*/ 317500 w 346075"/>
                <a:gd name="connsiteY14" fmla="*/ 609600 h 879475"/>
                <a:gd name="connsiteX15" fmla="*/ 311150 w 346075"/>
                <a:gd name="connsiteY15" fmla="*/ 704850 h 879475"/>
                <a:gd name="connsiteX16" fmla="*/ 292100 w 346075"/>
                <a:gd name="connsiteY16" fmla="*/ 717550 h 879475"/>
                <a:gd name="connsiteX17" fmla="*/ 282575 w 346075"/>
                <a:gd name="connsiteY17" fmla="*/ 752475 h 879475"/>
                <a:gd name="connsiteX18" fmla="*/ 288925 w 346075"/>
                <a:gd name="connsiteY18" fmla="*/ 781050 h 879475"/>
                <a:gd name="connsiteX19" fmla="*/ 301625 w 346075"/>
                <a:gd name="connsiteY19" fmla="*/ 819150 h 879475"/>
                <a:gd name="connsiteX20" fmla="*/ 266700 w 346075"/>
                <a:gd name="connsiteY20" fmla="*/ 828675 h 879475"/>
                <a:gd name="connsiteX21" fmla="*/ 279400 w 346075"/>
                <a:gd name="connsiteY21" fmla="*/ 777875 h 879475"/>
                <a:gd name="connsiteX22" fmla="*/ 279400 w 346075"/>
                <a:gd name="connsiteY22" fmla="*/ 698500 h 879475"/>
                <a:gd name="connsiteX23" fmla="*/ 282575 w 346075"/>
                <a:gd name="connsiteY23" fmla="*/ 606425 h 879475"/>
                <a:gd name="connsiteX24" fmla="*/ 282575 w 346075"/>
                <a:gd name="connsiteY24" fmla="*/ 520700 h 879475"/>
                <a:gd name="connsiteX25" fmla="*/ 285750 w 346075"/>
                <a:gd name="connsiteY25" fmla="*/ 450850 h 879475"/>
                <a:gd name="connsiteX26" fmla="*/ 285750 w 346075"/>
                <a:gd name="connsiteY26" fmla="*/ 428625 h 879475"/>
                <a:gd name="connsiteX27" fmla="*/ 257175 w 346075"/>
                <a:gd name="connsiteY27" fmla="*/ 479425 h 879475"/>
                <a:gd name="connsiteX28" fmla="*/ 241300 w 346075"/>
                <a:gd name="connsiteY28" fmla="*/ 571500 h 879475"/>
                <a:gd name="connsiteX29" fmla="*/ 234950 w 346075"/>
                <a:gd name="connsiteY29" fmla="*/ 673100 h 879475"/>
                <a:gd name="connsiteX30" fmla="*/ 231775 w 346075"/>
                <a:gd name="connsiteY30" fmla="*/ 717550 h 879475"/>
                <a:gd name="connsiteX31" fmla="*/ 222250 w 346075"/>
                <a:gd name="connsiteY31" fmla="*/ 774700 h 879475"/>
                <a:gd name="connsiteX32" fmla="*/ 241300 w 346075"/>
                <a:gd name="connsiteY32" fmla="*/ 822325 h 879475"/>
                <a:gd name="connsiteX33" fmla="*/ 206375 w 346075"/>
                <a:gd name="connsiteY33" fmla="*/ 822325 h 879475"/>
                <a:gd name="connsiteX34" fmla="*/ 212725 w 346075"/>
                <a:gd name="connsiteY34" fmla="*/ 781050 h 879475"/>
                <a:gd name="connsiteX35" fmla="*/ 228600 w 346075"/>
                <a:gd name="connsiteY35" fmla="*/ 723900 h 879475"/>
                <a:gd name="connsiteX36" fmla="*/ 200025 w 346075"/>
                <a:gd name="connsiteY36" fmla="*/ 704850 h 879475"/>
                <a:gd name="connsiteX37" fmla="*/ 196850 w 346075"/>
                <a:gd name="connsiteY37" fmla="*/ 619125 h 879475"/>
                <a:gd name="connsiteX38" fmla="*/ 200025 w 346075"/>
                <a:gd name="connsiteY38" fmla="*/ 520700 h 879475"/>
                <a:gd name="connsiteX39" fmla="*/ 209550 w 346075"/>
                <a:gd name="connsiteY39" fmla="*/ 428625 h 879475"/>
                <a:gd name="connsiteX40" fmla="*/ 203200 w 346075"/>
                <a:gd name="connsiteY40" fmla="*/ 358775 h 879475"/>
                <a:gd name="connsiteX41" fmla="*/ 168275 w 346075"/>
                <a:gd name="connsiteY41" fmla="*/ 400050 h 879475"/>
                <a:gd name="connsiteX42" fmla="*/ 165100 w 346075"/>
                <a:gd name="connsiteY42" fmla="*/ 473075 h 879475"/>
                <a:gd name="connsiteX43" fmla="*/ 146050 w 346075"/>
                <a:gd name="connsiteY43" fmla="*/ 596900 h 879475"/>
                <a:gd name="connsiteX44" fmla="*/ 158750 w 346075"/>
                <a:gd name="connsiteY44" fmla="*/ 682625 h 879475"/>
                <a:gd name="connsiteX45" fmla="*/ 152400 w 346075"/>
                <a:gd name="connsiteY45" fmla="*/ 777875 h 879475"/>
                <a:gd name="connsiteX46" fmla="*/ 152400 w 346075"/>
                <a:gd name="connsiteY46" fmla="*/ 800100 h 879475"/>
                <a:gd name="connsiteX47" fmla="*/ 139700 w 346075"/>
                <a:gd name="connsiteY47" fmla="*/ 800100 h 879475"/>
                <a:gd name="connsiteX48" fmla="*/ 171450 w 346075"/>
                <a:gd name="connsiteY48" fmla="*/ 847725 h 879475"/>
                <a:gd name="connsiteX49" fmla="*/ 168275 w 346075"/>
                <a:gd name="connsiteY49" fmla="*/ 879475 h 879475"/>
                <a:gd name="connsiteX50" fmla="*/ 130175 w 346075"/>
                <a:gd name="connsiteY50" fmla="*/ 854075 h 879475"/>
                <a:gd name="connsiteX51" fmla="*/ 114300 w 346075"/>
                <a:gd name="connsiteY51" fmla="*/ 809625 h 879475"/>
                <a:gd name="connsiteX52" fmla="*/ 85725 w 346075"/>
                <a:gd name="connsiteY52" fmla="*/ 800100 h 879475"/>
                <a:gd name="connsiteX53" fmla="*/ 41275 w 346075"/>
                <a:gd name="connsiteY53" fmla="*/ 825500 h 879475"/>
                <a:gd name="connsiteX54" fmla="*/ 15875 w 346075"/>
                <a:gd name="connsiteY54" fmla="*/ 841375 h 879475"/>
                <a:gd name="connsiteX55" fmla="*/ 15875 w 346075"/>
                <a:gd name="connsiteY55" fmla="*/ 809625 h 879475"/>
                <a:gd name="connsiteX56" fmla="*/ 53975 w 346075"/>
                <a:gd name="connsiteY56" fmla="*/ 784225 h 879475"/>
                <a:gd name="connsiteX57" fmla="*/ 53975 w 346075"/>
                <a:gd name="connsiteY57" fmla="*/ 641350 h 879475"/>
                <a:gd name="connsiteX58" fmla="*/ 53975 w 346075"/>
                <a:gd name="connsiteY58" fmla="*/ 587375 h 879475"/>
                <a:gd name="connsiteX59" fmla="*/ 25400 w 346075"/>
                <a:gd name="connsiteY59" fmla="*/ 482600 h 879475"/>
                <a:gd name="connsiteX60" fmla="*/ 12700 w 346075"/>
                <a:gd name="connsiteY60" fmla="*/ 403225 h 879475"/>
                <a:gd name="connsiteX61" fmla="*/ 15875 w 346075"/>
                <a:gd name="connsiteY61" fmla="*/ 292100 h 879475"/>
                <a:gd name="connsiteX62" fmla="*/ 6350 w 346075"/>
                <a:gd name="connsiteY62" fmla="*/ 250825 h 879475"/>
                <a:gd name="connsiteX63" fmla="*/ 0 w 346075"/>
                <a:gd name="connsiteY63" fmla="*/ 200025 h 879475"/>
                <a:gd name="connsiteX64" fmla="*/ 19050 w 346075"/>
                <a:gd name="connsiteY64" fmla="*/ 149225 h 879475"/>
                <a:gd name="connsiteX65" fmla="*/ 73025 w 346075"/>
                <a:gd name="connsiteY65" fmla="*/ 120650 h 879475"/>
                <a:gd name="connsiteX66" fmla="*/ 50800 w 346075"/>
                <a:gd name="connsiteY66" fmla="*/ 53975 h 879475"/>
                <a:gd name="connsiteX67" fmla="*/ 50800 w 346075"/>
                <a:gd name="connsiteY67" fmla="*/ 15875 h 879475"/>
                <a:gd name="connsiteX68" fmla="*/ 73025 w 346075"/>
                <a:gd name="connsiteY68" fmla="*/ 0 h 879475"/>
                <a:gd name="connsiteX69" fmla="*/ 120650 w 346075"/>
                <a:gd name="connsiteY69" fmla="*/ 25400 h 879475"/>
                <a:gd name="connsiteX70" fmla="*/ 104775 w 346075"/>
                <a:gd name="connsiteY70" fmla="*/ 92075 h 879475"/>
                <a:gd name="connsiteX71" fmla="*/ 114300 w 346075"/>
                <a:gd name="connsiteY71" fmla="*/ 120650 h 879475"/>
                <a:gd name="connsiteX72" fmla="*/ 155575 w 346075"/>
                <a:gd name="connsiteY72" fmla="*/ 136525 h 879475"/>
                <a:gd name="connsiteX73" fmla="*/ 200025 w 346075"/>
                <a:gd name="connsiteY73" fmla="*/ 168275 h 879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46075" h="879475">
                  <a:moveTo>
                    <a:pt x="200025" y="168275"/>
                  </a:moveTo>
                  <a:lnTo>
                    <a:pt x="228600" y="98425"/>
                  </a:lnTo>
                  <a:lnTo>
                    <a:pt x="228600" y="63500"/>
                  </a:lnTo>
                  <a:lnTo>
                    <a:pt x="269875" y="50800"/>
                  </a:lnTo>
                  <a:lnTo>
                    <a:pt x="298450" y="88900"/>
                  </a:lnTo>
                  <a:lnTo>
                    <a:pt x="298450" y="127000"/>
                  </a:lnTo>
                  <a:lnTo>
                    <a:pt x="307975" y="155575"/>
                  </a:lnTo>
                  <a:lnTo>
                    <a:pt x="330200" y="184150"/>
                  </a:lnTo>
                  <a:lnTo>
                    <a:pt x="346075" y="203200"/>
                  </a:lnTo>
                  <a:lnTo>
                    <a:pt x="346075" y="244475"/>
                  </a:lnTo>
                  <a:lnTo>
                    <a:pt x="336550" y="282575"/>
                  </a:lnTo>
                  <a:lnTo>
                    <a:pt x="346075" y="352425"/>
                  </a:lnTo>
                  <a:lnTo>
                    <a:pt x="346075" y="422275"/>
                  </a:lnTo>
                  <a:lnTo>
                    <a:pt x="323850" y="520700"/>
                  </a:lnTo>
                  <a:lnTo>
                    <a:pt x="317500" y="609600"/>
                  </a:lnTo>
                  <a:lnTo>
                    <a:pt x="311150" y="704850"/>
                  </a:lnTo>
                  <a:lnTo>
                    <a:pt x="292100" y="717550"/>
                  </a:lnTo>
                  <a:lnTo>
                    <a:pt x="282575" y="752475"/>
                  </a:lnTo>
                  <a:lnTo>
                    <a:pt x="288925" y="781050"/>
                  </a:lnTo>
                  <a:lnTo>
                    <a:pt x="301625" y="819150"/>
                  </a:lnTo>
                  <a:lnTo>
                    <a:pt x="266700" y="828675"/>
                  </a:lnTo>
                  <a:lnTo>
                    <a:pt x="279400" y="777875"/>
                  </a:lnTo>
                  <a:lnTo>
                    <a:pt x="279400" y="698500"/>
                  </a:lnTo>
                  <a:lnTo>
                    <a:pt x="282575" y="606425"/>
                  </a:lnTo>
                  <a:lnTo>
                    <a:pt x="282575" y="520700"/>
                  </a:lnTo>
                  <a:lnTo>
                    <a:pt x="285750" y="450850"/>
                  </a:lnTo>
                  <a:lnTo>
                    <a:pt x="285750" y="428625"/>
                  </a:lnTo>
                  <a:lnTo>
                    <a:pt x="257175" y="479425"/>
                  </a:lnTo>
                  <a:lnTo>
                    <a:pt x="241300" y="571500"/>
                  </a:lnTo>
                  <a:lnTo>
                    <a:pt x="234950" y="673100"/>
                  </a:lnTo>
                  <a:lnTo>
                    <a:pt x="231775" y="717550"/>
                  </a:lnTo>
                  <a:lnTo>
                    <a:pt x="222250" y="774700"/>
                  </a:lnTo>
                  <a:lnTo>
                    <a:pt x="241300" y="822325"/>
                  </a:lnTo>
                  <a:lnTo>
                    <a:pt x="206375" y="822325"/>
                  </a:lnTo>
                  <a:lnTo>
                    <a:pt x="212725" y="781050"/>
                  </a:lnTo>
                  <a:lnTo>
                    <a:pt x="228600" y="723900"/>
                  </a:lnTo>
                  <a:lnTo>
                    <a:pt x="200025" y="704850"/>
                  </a:lnTo>
                  <a:lnTo>
                    <a:pt x="196850" y="619125"/>
                  </a:lnTo>
                  <a:lnTo>
                    <a:pt x="200025" y="520700"/>
                  </a:lnTo>
                  <a:lnTo>
                    <a:pt x="209550" y="428625"/>
                  </a:lnTo>
                  <a:lnTo>
                    <a:pt x="203200" y="358775"/>
                  </a:lnTo>
                  <a:lnTo>
                    <a:pt x="168275" y="400050"/>
                  </a:lnTo>
                  <a:lnTo>
                    <a:pt x="165100" y="473075"/>
                  </a:lnTo>
                  <a:lnTo>
                    <a:pt x="146050" y="596900"/>
                  </a:lnTo>
                  <a:lnTo>
                    <a:pt x="158750" y="682625"/>
                  </a:lnTo>
                  <a:lnTo>
                    <a:pt x="152400" y="777875"/>
                  </a:lnTo>
                  <a:lnTo>
                    <a:pt x="152400" y="800100"/>
                  </a:lnTo>
                  <a:lnTo>
                    <a:pt x="139700" y="800100"/>
                  </a:lnTo>
                  <a:lnTo>
                    <a:pt x="171450" y="847725"/>
                  </a:lnTo>
                  <a:lnTo>
                    <a:pt x="168275" y="879475"/>
                  </a:lnTo>
                  <a:lnTo>
                    <a:pt x="130175" y="854075"/>
                  </a:lnTo>
                  <a:lnTo>
                    <a:pt x="114300" y="809625"/>
                  </a:lnTo>
                  <a:lnTo>
                    <a:pt x="85725" y="800100"/>
                  </a:lnTo>
                  <a:lnTo>
                    <a:pt x="41275" y="825500"/>
                  </a:lnTo>
                  <a:lnTo>
                    <a:pt x="15875" y="841375"/>
                  </a:lnTo>
                  <a:lnTo>
                    <a:pt x="15875" y="809625"/>
                  </a:lnTo>
                  <a:lnTo>
                    <a:pt x="53975" y="784225"/>
                  </a:lnTo>
                  <a:lnTo>
                    <a:pt x="53975" y="641350"/>
                  </a:lnTo>
                  <a:lnTo>
                    <a:pt x="53975" y="587375"/>
                  </a:lnTo>
                  <a:lnTo>
                    <a:pt x="25400" y="482600"/>
                  </a:lnTo>
                  <a:lnTo>
                    <a:pt x="12700" y="403225"/>
                  </a:lnTo>
                  <a:cubicBezTo>
                    <a:pt x="13758" y="366183"/>
                    <a:pt x="14817" y="329142"/>
                    <a:pt x="15875" y="292100"/>
                  </a:cubicBezTo>
                  <a:lnTo>
                    <a:pt x="6350" y="250825"/>
                  </a:lnTo>
                  <a:lnTo>
                    <a:pt x="0" y="200025"/>
                  </a:lnTo>
                  <a:lnTo>
                    <a:pt x="19050" y="149225"/>
                  </a:lnTo>
                  <a:lnTo>
                    <a:pt x="73025" y="120650"/>
                  </a:lnTo>
                  <a:lnTo>
                    <a:pt x="50800" y="53975"/>
                  </a:lnTo>
                  <a:lnTo>
                    <a:pt x="50800" y="15875"/>
                  </a:lnTo>
                  <a:lnTo>
                    <a:pt x="73025" y="0"/>
                  </a:lnTo>
                  <a:lnTo>
                    <a:pt x="120650" y="25400"/>
                  </a:lnTo>
                  <a:lnTo>
                    <a:pt x="104775" y="92075"/>
                  </a:lnTo>
                  <a:lnTo>
                    <a:pt x="114300" y="120650"/>
                  </a:lnTo>
                  <a:lnTo>
                    <a:pt x="155575" y="136525"/>
                  </a:lnTo>
                  <a:lnTo>
                    <a:pt x="200025" y="168275"/>
                  </a:lnTo>
                  <a:close/>
                </a:path>
              </a:pathLst>
            </a:custGeom>
            <a:gradFill>
              <a:gsLst>
                <a:gs pos="40000">
                  <a:srgbClr val="800000"/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9368A7C1-6AF5-264F-ACDB-88601C0E8B7C}"/>
                </a:ext>
              </a:extLst>
            </p:cNvPr>
            <p:cNvSpPr/>
            <p:nvPr/>
          </p:nvSpPr>
          <p:spPr>
            <a:xfrm>
              <a:off x="710546" y="1414027"/>
              <a:ext cx="273050" cy="819150"/>
            </a:xfrm>
            <a:custGeom>
              <a:avLst/>
              <a:gdLst>
                <a:gd name="connsiteX0" fmla="*/ 79375 w 273050"/>
                <a:gd name="connsiteY0" fmla="*/ 819150 h 819150"/>
                <a:gd name="connsiteX1" fmla="*/ 57150 w 273050"/>
                <a:gd name="connsiteY1" fmla="*/ 746125 h 819150"/>
                <a:gd name="connsiteX2" fmla="*/ 82550 w 273050"/>
                <a:gd name="connsiteY2" fmla="*/ 704850 h 819150"/>
                <a:gd name="connsiteX3" fmla="*/ 92075 w 273050"/>
                <a:gd name="connsiteY3" fmla="*/ 638175 h 819150"/>
                <a:gd name="connsiteX4" fmla="*/ 101600 w 273050"/>
                <a:gd name="connsiteY4" fmla="*/ 590550 h 819150"/>
                <a:gd name="connsiteX5" fmla="*/ 130175 w 273050"/>
                <a:gd name="connsiteY5" fmla="*/ 514350 h 819150"/>
                <a:gd name="connsiteX6" fmla="*/ 130175 w 273050"/>
                <a:gd name="connsiteY6" fmla="*/ 622300 h 819150"/>
                <a:gd name="connsiteX7" fmla="*/ 139700 w 273050"/>
                <a:gd name="connsiteY7" fmla="*/ 730250 h 819150"/>
                <a:gd name="connsiteX8" fmla="*/ 155575 w 273050"/>
                <a:gd name="connsiteY8" fmla="*/ 784225 h 819150"/>
                <a:gd name="connsiteX9" fmla="*/ 209550 w 273050"/>
                <a:gd name="connsiteY9" fmla="*/ 787400 h 819150"/>
                <a:gd name="connsiteX10" fmla="*/ 273050 w 273050"/>
                <a:gd name="connsiteY10" fmla="*/ 787400 h 819150"/>
                <a:gd name="connsiteX11" fmla="*/ 212725 w 273050"/>
                <a:gd name="connsiteY11" fmla="*/ 746125 h 819150"/>
                <a:gd name="connsiteX12" fmla="*/ 209550 w 273050"/>
                <a:gd name="connsiteY12" fmla="*/ 628650 h 819150"/>
                <a:gd name="connsiteX13" fmla="*/ 209550 w 273050"/>
                <a:gd name="connsiteY13" fmla="*/ 546100 h 819150"/>
                <a:gd name="connsiteX14" fmla="*/ 209550 w 273050"/>
                <a:gd name="connsiteY14" fmla="*/ 463550 h 819150"/>
                <a:gd name="connsiteX15" fmla="*/ 234950 w 273050"/>
                <a:gd name="connsiteY15" fmla="*/ 419100 h 819150"/>
                <a:gd name="connsiteX16" fmla="*/ 209550 w 273050"/>
                <a:gd name="connsiteY16" fmla="*/ 342900 h 819150"/>
                <a:gd name="connsiteX17" fmla="*/ 203200 w 273050"/>
                <a:gd name="connsiteY17" fmla="*/ 269875 h 819150"/>
                <a:gd name="connsiteX18" fmla="*/ 203200 w 273050"/>
                <a:gd name="connsiteY18" fmla="*/ 200025 h 819150"/>
                <a:gd name="connsiteX19" fmla="*/ 200025 w 273050"/>
                <a:gd name="connsiteY19" fmla="*/ 152400 h 819150"/>
                <a:gd name="connsiteX20" fmla="*/ 165100 w 273050"/>
                <a:gd name="connsiteY20" fmla="*/ 111125 h 819150"/>
                <a:gd name="connsiteX21" fmla="*/ 161925 w 273050"/>
                <a:gd name="connsiteY21" fmla="*/ 76200 h 819150"/>
                <a:gd name="connsiteX22" fmla="*/ 174625 w 273050"/>
                <a:gd name="connsiteY22" fmla="*/ 34925 h 819150"/>
                <a:gd name="connsiteX23" fmla="*/ 161925 w 273050"/>
                <a:gd name="connsiteY23" fmla="*/ 3175 h 819150"/>
                <a:gd name="connsiteX24" fmla="*/ 114300 w 273050"/>
                <a:gd name="connsiteY24" fmla="*/ 0 h 819150"/>
                <a:gd name="connsiteX25" fmla="*/ 101600 w 273050"/>
                <a:gd name="connsiteY25" fmla="*/ 50800 h 819150"/>
                <a:gd name="connsiteX26" fmla="*/ 120650 w 273050"/>
                <a:gd name="connsiteY26" fmla="*/ 101600 h 819150"/>
                <a:gd name="connsiteX27" fmla="*/ 88900 w 273050"/>
                <a:gd name="connsiteY27" fmla="*/ 111125 h 819150"/>
                <a:gd name="connsiteX28" fmla="*/ 57150 w 273050"/>
                <a:gd name="connsiteY28" fmla="*/ 133350 h 819150"/>
                <a:gd name="connsiteX29" fmla="*/ 47625 w 273050"/>
                <a:gd name="connsiteY29" fmla="*/ 171450 h 819150"/>
                <a:gd name="connsiteX30" fmla="*/ 44450 w 273050"/>
                <a:gd name="connsiteY30" fmla="*/ 219075 h 819150"/>
                <a:gd name="connsiteX31" fmla="*/ 31750 w 273050"/>
                <a:gd name="connsiteY31" fmla="*/ 276225 h 819150"/>
                <a:gd name="connsiteX32" fmla="*/ 31750 w 273050"/>
                <a:gd name="connsiteY32" fmla="*/ 339725 h 819150"/>
                <a:gd name="connsiteX33" fmla="*/ 31750 w 273050"/>
                <a:gd name="connsiteY33" fmla="*/ 339725 h 819150"/>
                <a:gd name="connsiteX34" fmla="*/ 47625 w 273050"/>
                <a:gd name="connsiteY34" fmla="*/ 384175 h 819150"/>
                <a:gd name="connsiteX35" fmla="*/ 38100 w 273050"/>
                <a:gd name="connsiteY35" fmla="*/ 422275 h 819150"/>
                <a:gd name="connsiteX36" fmla="*/ 41275 w 273050"/>
                <a:gd name="connsiteY36" fmla="*/ 469900 h 819150"/>
                <a:gd name="connsiteX37" fmla="*/ 47625 w 273050"/>
                <a:gd name="connsiteY37" fmla="*/ 473075 h 819150"/>
                <a:gd name="connsiteX38" fmla="*/ 47625 w 273050"/>
                <a:gd name="connsiteY38" fmla="*/ 520700 h 819150"/>
                <a:gd name="connsiteX39" fmla="*/ 34925 w 273050"/>
                <a:gd name="connsiteY39" fmla="*/ 581025 h 819150"/>
                <a:gd name="connsiteX40" fmla="*/ 19050 w 273050"/>
                <a:gd name="connsiteY40" fmla="*/ 638175 h 819150"/>
                <a:gd name="connsiteX41" fmla="*/ 9525 w 273050"/>
                <a:gd name="connsiteY41" fmla="*/ 704850 h 819150"/>
                <a:gd name="connsiteX42" fmla="*/ 0 w 273050"/>
                <a:gd name="connsiteY42" fmla="*/ 749300 h 819150"/>
                <a:gd name="connsiteX43" fmla="*/ 6350 w 273050"/>
                <a:gd name="connsiteY43" fmla="*/ 793750 h 819150"/>
                <a:gd name="connsiteX44" fmla="*/ 79375 w 273050"/>
                <a:gd name="connsiteY44" fmla="*/ 819150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73050" h="819150">
                  <a:moveTo>
                    <a:pt x="79375" y="819150"/>
                  </a:moveTo>
                  <a:lnTo>
                    <a:pt x="57150" y="746125"/>
                  </a:lnTo>
                  <a:lnTo>
                    <a:pt x="82550" y="704850"/>
                  </a:lnTo>
                  <a:lnTo>
                    <a:pt x="92075" y="638175"/>
                  </a:lnTo>
                  <a:lnTo>
                    <a:pt x="101600" y="590550"/>
                  </a:lnTo>
                  <a:lnTo>
                    <a:pt x="130175" y="514350"/>
                  </a:lnTo>
                  <a:lnTo>
                    <a:pt x="130175" y="622300"/>
                  </a:lnTo>
                  <a:lnTo>
                    <a:pt x="139700" y="730250"/>
                  </a:lnTo>
                  <a:lnTo>
                    <a:pt x="155575" y="784225"/>
                  </a:lnTo>
                  <a:lnTo>
                    <a:pt x="209550" y="787400"/>
                  </a:lnTo>
                  <a:lnTo>
                    <a:pt x="273050" y="787400"/>
                  </a:lnTo>
                  <a:lnTo>
                    <a:pt x="212725" y="746125"/>
                  </a:lnTo>
                  <a:cubicBezTo>
                    <a:pt x="211667" y="706967"/>
                    <a:pt x="210608" y="667808"/>
                    <a:pt x="209550" y="628650"/>
                  </a:cubicBezTo>
                  <a:lnTo>
                    <a:pt x="209550" y="546100"/>
                  </a:lnTo>
                  <a:lnTo>
                    <a:pt x="209550" y="463550"/>
                  </a:lnTo>
                  <a:lnTo>
                    <a:pt x="234950" y="419100"/>
                  </a:lnTo>
                  <a:lnTo>
                    <a:pt x="209550" y="342900"/>
                  </a:lnTo>
                  <a:lnTo>
                    <a:pt x="203200" y="269875"/>
                  </a:lnTo>
                  <a:lnTo>
                    <a:pt x="203200" y="200025"/>
                  </a:lnTo>
                  <a:lnTo>
                    <a:pt x="200025" y="152400"/>
                  </a:lnTo>
                  <a:lnTo>
                    <a:pt x="165100" y="111125"/>
                  </a:lnTo>
                  <a:lnTo>
                    <a:pt x="161925" y="76200"/>
                  </a:lnTo>
                  <a:lnTo>
                    <a:pt x="174625" y="34925"/>
                  </a:lnTo>
                  <a:lnTo>
                    <a:pt x="161925" y="3175"/>
                  </a:lnTo>
                  <a:lnTo>
                    <a:pt x="114300" y="0"/>
                  </a:lnTo>
                  <a:lnTo>
                    <a:pt x="101600" y="50800"/>
                  </a:lnTo>
                  <a:lnTo>
                    <a:pt x="120650" y="101600"/>
                  </a:lnTo>
                  <a:lnTo>
                    <a:pt x="88900" y="111125"/>
                  </a:lnTo>
                  <a:lnTo>
                    <a:pt x="57150" y="133350"/>
                  </a:lnTo>
                  <a:lnTo>
                    <a:pt x="47625" y="171450"/>
                  </a:lnTo>
                  <a:lnTo>
                    <a:pt x="44450" y="219075"/>
                  </a:lnTo>
                  <a:lnTo>
                    <a:pt x="31750" y="276225"/>
                  </a:lnTo>
                  <a:lnTo>
                    <a:pt x="31750" y="339725"/>
                  </a:lnTo>
                  <a:lnTo>
                    <a:pt x="31750" y="339725"/>
                  </a:lnTo>
                  <a:lnTo>
                    <a:pt x="47625" y="384175"/>
                  </a:lnTo>
                  <a:lnTo>
                    <a:pt x="38100" y="422275"/>
                  </a:lnTo>
                  <a:lnTo>
                    <a:pt x="41275" y="469900"/>
                  </a:lnTo>
                  <a:lnTo>
                    <a:pt x="47625" y="473075"/>
                  </a:lnTo>
                  <a:lnTo>
                    <a:pt x="47625" y="520700"/>
                  </a:lnTo>
                  <a:lnTo>
                    <a:pt x="34925" y="581025"/>
                  </a:lnTo>
                  <a:lnTo>
                    <a:pt x="19050" y="638175"/>
                  </a:lnTo>
                  <a:lnTo>
                    <a:pt x="9525" y="704850"/>
                  </a:lnTo>
                  <a:lnTo>
                    <a:pt x="0" y="749300"/>
                  </a:lnTo>
                  <a:lnTo>
                    <a:pt x="6350" y="793750"/>
                  </a:lnTo>
                  <a:lnTo>
                    <a:pt x="79375" y="819150"/>
                  </a:lnTo>
                  <a:close/>
                </a:path>
              </a:pathLst>
            </a:custGeom>
            <a:gradFill>
              <a:gsLst>
                <a:gs pos="40000">
                  <a:srgbClr val="800000"/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ED73C77-A4A3-2F40-9640-68C8290BD10B}"/>
                </a:ext>
              </a:extLst>
            </p:cNvPr>
            <p:cNvSpPr txBox="1"/>
            <p:nvPr/>
          </p:nvSpPr>
          <p:spPr>
            <a:xfrm>
              <a:off x="2604466" y="1727163"/>
              <a:ext cx="3464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="1" dirty="0">
                  <a:solidFill>
                    <a:srgbClr val="800000"/>
                  </a:solidFill>
                </a:rPr>
                <a:t>Doses per day per 1000 people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CB6867D5-B6EA-1C44-A3A2-BB94088F025B}"/>
              </a:ext>
            </a:extLst>
          </p:cNvPr>
          <p:cNvSpPr/>
          <p:nvPr/>
        </p:nvSpPr>
        <p:spPr bwMode="auto">
          <a:xfrm>
            <a:off x="0" y="977462"/>
            <a:ext cx="9144000" cy="11561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bg1">
                  <a:lumMod val="85000"/>
                </a:schemeClr>
              </a:gs>
              <a:gs pos="0">
                <a:schemeClr val="tx1">
                  <a:lumMod val="85000"/>
                  <a:lumOff val="15000"/>
                </a:schemeClr>
              </a:gs>
              <a:gs pos="8000">
                <a:schemeClr val="bg2">
                  <a:lumMod val="60000"/>
                  <a:lumOff val="40000"/>
                </a:schemeClr>
              </a:gs>
              <a:gs pos="100000">
                <a:schemeClr val="bg1"/>
              </a:gs>
              <a:gs pos="23000">
                <a:schemeClr val="bg1">
                  <a:lumMod val="9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58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2" grpId="0"/>
      <p:bldP spid="33" grpId="0"/>
      <p:bldP spid="35" grpId="0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Several drugs/metabolites can be monitored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D0189-5AC2-DF4F-A1C1-EDA435EDF1D1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3327B2A-993C-4243-988E-0A134BE0A6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8502679"/>
              </p:ext>
            </p:extLst>
          </p:nvPr>
        </p:nvGraphicFramePr>
        <p:xfrm>
          <a:off x="188843" y="1284056"/>
          <a:ext cx="8766313" cy="5015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564FAAB7-A539-814C-BC09-1C8E19A76825}"/>
              </a:ext>
            </a:extLst>
          </p:cNvPr>
          <p:cNvSpPr/>
          <p:nvPr/>
        </p:nvSpPr>
        <p:spPr bwMode="auto">
          <a:xfrm>
            <a:off x="0" y="977462"/>
            <a:ext cx="9144000" cy="11561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bg1">
                  <a:lumMod val="85000"/>
                </a:schemeClr>
              </a:gs>
              <a:gs pos="0">
                <a:schemeClr val="tx1">
                  <a:lumMod val="85000"/>
                  <a:lumOff val="15000"/>
                </a:schemeClr>
              </a:gs>
              <a:gs pos="18000">
                <a:schemeClr val="bg2">
                  <a:lumMod val="60000"/>
                  <a:lumOff val="40000"/>
                </a:schemeClr>
              </a:gs>
              <a:gs pos="100000">
                <a:schemeClr val="bg1"/>
              </a:gs>
              <a:gs pos="32000">
                <a:schemeClr val="bg1">
                  <a:lumMod val="9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27E81F-8D0D-3344-8C80-BA33B10444A0}"/>
              </a:ext>
            </a:extLst>
          </p:cNvPr>
          <p:cNvSpPr txBox="1"/>
          <p:nvPr/>
        </p:nvSpPr>
        <p:spPr>
          <a:xfrm>
            <a:off x="1856873" y="5933505"/>
            <a:ext cx="5654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+ New psychoactive substances, </a:t>
            </a:r>
            <a:r>
              <a:rPr lang="en-US" sz="2400" b="1" dirty="0" err="1">
                <a:solidFill>
                  <a:schemeClr val="tx1"/>
                </a:solidFill>
              </a:rPr>
              <a:t>etc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99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9BD95E2C-6930-844B-87F0-BCD4742BB94A}"/>
              </a:ext>
            </a:extLst>
          </p:cNvPr>
          <p:cNvGrpSpPr/>
          <p:nvPr/>
        </p:nvGrpSpPr>
        <p:grpSpPr>
          <a:xfrm>
            <a:off x="0" y="1675200"/>
            <a:ext cx="9144000" cy="4635539"/>
            <a:chOff x="0" y="1675200"/>
            <a:chExt cx="9144000" cy="463553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FF8111F-ACD4-CF44-B569-8B04B06CC769}"/>
                </a:ext>
              </a:extLst>
            </p:cNvPr>
            <p:cNvGrpSpPr/>
            <p:nvPr/>
          </p:nvGrpSpPr>
          <p:grpSpPr>
            <a:xfrm>
              <a:off x="0" y="1675200"/>
              <a:ext cx="9144000" cy="4635539"/>
              <a:chOff x="0" y="1645464"/>
              <a:chExt cx="9144000" cy="4635539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CB7B44B-0354-4A44-B7F4-E7640D2666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1645464"/>
                <a:ext cx="9144000" cy="4635539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6F91CAB2-E32D-9146-A07A-769DEB10B1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6904" t="49626" r="32936" b="29620"/>
              <a:stretch/>
            </p:blipFill>
            <p:spPr>
              <a:xfrm>
                <a:off x="4511448" y="4032204"/>
                <a:ext cx="929042" cy="962040"/>
              </a:xfrm>
              <a:prstGeom prst="rect">
                <a:avLst/>
              </a:prstGeom>
            </p:spPr>
          </p:pic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960F62FA-A7BD-1D48-A643-AEB2AFE580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0101" r="6067" b="56323"/>
            <a:stretch/>
          </p:blipFill>
          <p:spPr>
            <a:xfrm>
              <a:off x="7540969" y="1707293"/>
              <a:ext cx="350386" cy="2024648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FFF189F-1CFF-7E4D-8238-2FCA8943CB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0101" t="48860" r="6067"/>
            <a:stretch/>
          </p:blipFill>
          <p:spPr>
            <a:xfrm>
              <a:off x="7607059" y="3939055"/>
              <a:ext cx="350386" cy="2370642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BF02DE8-608B-624B-AE98-CE559D41D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Work in Canada, Barbados, Mexico…</a:t>
            </a:r>
            <a:endParaRPr lang="en-CA" sz="2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DE50F4A-9E3C-484B-B090-702C2195C69E}"/>
              </a:ext>
            </a:extLst>
          </p:cNvPr>
          <p:cNvGrpSpPr/>
          <p:nvPr/>
        </p:nvGrpSpPr>
        <p:grpSpPr>
          <a:xfrm>
            <a:off x="-1920" y="2718241"/>
            <a:ext cx="2665245" cy="759607"/>
            <a:chOff x="51060" y="2718576"/>
            <a:chExt cx="2665245" cy="75960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A86A772-3B8A-3A4A-9521-D69168265804}"/>
                </a:ext>
              </a:extLst>
            </p:cNvPr>
            <p:cNvSpPr txBox="1"/>
            <p:nvPr/>
          </p:nvSpPr>
          <p:spPr>
            <a:xfrm>
              <a:off x="51060" y="2718576"/>
              <a:ext cx="15590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9A60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Read </a:t>
              </a:r>
              <a:r>
                <a:rPr kumimoji="0" lang="fr-CA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9A60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Zuccato</a:t>
              </a:r>
              <a:r>
                <a:rPr kumimoji="0" lang="fr-C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9A60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et al.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9A60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A1AAFDC-0E08-5E46-B974-62F3387319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1364" y="3052049"/>
              <a:ext cx="2554941" cy="426134"/>
            </a:xfrm>
            <a:prstGeom prst="rect">
              <a:avLst/>
            </a:prstGeom>
            <a:ln w="25400">
              <a:solidFill>
                <a:srgbClr val="39A60C"/>
              </a:solidFill>
            </a:ln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EFB8B71-6004-3144-9CEB-6DF3111A3AE7}"/>
              </a:ext>
            </a:extLst>
          </p:cNvPr>
          <p:cNvGrpSpPr/>
          <p:nvPr/>
        </p:nvGrpSpPr>
        <p:grpSpPr>
          <a:xfrm>
            <a:off x="645460" y="4148166"/>
            <a:ext cx="3657600" cy="700911"/>
            <a:chOff x="645460" y="4148166"/>
            <a:chExt cx="3657600" cy="70091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F207ECD-6DE2-9541-9376-2288F16966F7}"/>
                </a:ext>
              </a:extLst>
            </p:cNvPr>
            <p:cNvSpPr/>
            <p:nvPr/>
          </p:nvSpPr>
          <p:spPr>
            <a:xfrm>
              <a:off x="645460" y="4156580"/>
              <a:ext cx="1828800" cy="692497"/>
            </a:xfrm>
            <a:prstGeom prst="rect">
              <a:avLst/>
            </a:prstGeom>
            <a:gradFill flip="none" rotWithShape="1">
              <a:gsLst>
                <a:gs pos="0">
                  <a:srgbClr val="2B3C4D"/>
                </a:gs>
                <a:gs pos="52000">
                  <a:srgbClr val="1698E0">
                    <a:alpha val="66000"/>
                  </a:srgbClr>
                </a:gs>
                <a:gs pos="100000">
                  <a:srgbClr val="1698E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F91B309-8D3A-ED40-93D2-EB72A219413A}"/>
                </a:ext>
              </a:extLst>
            </p:cNvPr>
            <p:cNvSpPr/>
            <p:nvPr/>
          </p:nvSpPr>
          <p:spPr>
            <a:xfrm flipH="1">
              <a:off x="2474260" y="4156580"/>
              <a:ext cx="1828800" cy="692497"/>
            </a:xfrm>
            <a:prstGeom prst="rect">
              <a:avLst/>
            </a:prstGeom>
            <a:gradFill flip="none" rotWithShape="1">
              <a:gsLst>
                <a:gs pos="0">
                  <a:srgbClr val="2B3C4D"/>
                </a:gs>
                <a:gs pos="52000">
                  <a:srgbClr val="1698E0">
                    <a:alpha val="66000"/>
                  </a:srgbClr>
                </a:gs>
                <a:gs pos="100000">
                  <a:srgbClr val="1698E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92F617B-E67C-8A40-A99E-C12ECA6C8D2F}"/>
                </a:ext>
              </a:extLst>
            </p:cNvPr>
            <p:cNvSpPr txBox="1"/>
            <p:nvPr/>
          </p:nvSpPr>
          <p:spPr>
            <a:xfrm>
              <a:off x="777620" y="4148166"/>
              <a:ext cx="3388501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Methods developed and applied to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sz="1300" dirty="0">
                  <a:solidFill>
                    <a:prstClr val="white"/>
                  </a:solidFill>
                  <a:latin typeface="Calibri"/>
                </a:rPr>
                <a:t>f</a:t>
              </a:r>
              <a:r>
                <a:rPr kumimoji="0" lang="en-CA" sz="13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ew</a:t>
              </a:r>
              <a:r>
                <a:rPr kumimoji="0" lang="en-CA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municipalities in Quebec &amp; Ontario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sz="1200" dirty="0">
                  <a:solidFill>
                    <a:prstClr val="white"/>
                  </a:solidFill>
                  <a:latin typeface="Calibri"/>
                </a:rPr>
                <a:t>(in collaboration with C. Metcalfe) </a:t>
              </a:r>
              <a:endPara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29FC7C2-FC9E-C64B-9F7C-AD2445FC34EC}"/>
              </a:ext>
            </a:extLst>
          </p:cNvPr>
          <p:cNvGrpSpPr/>
          <p:nvPr/>
        </p:nvGrpSpPr>
        <p:grpSpPr>
          <a:xfrm>
            <a:off x="4290357" y="4060693"/>
            <a:ext cx="4825713" cy="1631708"/>
            <a:chOff x="4257674" y="4061681"/>
            <a:chExt cx="4825713" cy="1631708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D55CEBF-91AF-5C49-B55D-F595183B108B}"/>
                </a:ext>
              </a:extLst>
            </p:cNvPr>
            <p:cNvGrpSpPr/>
            <p:nvPr/>
          </p:nvGrpSpPr>
          <p:grpSpPr>
            <a:xfrm>
              <a:off x="5181724" y="4199681"/>
              <a:ext cx="3901663" cy="507354"/>
              <a:chOff x="4609272" y="3384733"/>
              <a:chExt cx="3437019" cy="507354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07B09F5-4B72-3F43-A45B-A873E1AF2342}"/>
                  </a:ext>
                </a:extLst>
              </p:cNvPr>
              <p:cNvSpPr/>
              <p:nvPr/>
            </p:nvSpPr>
            <p:spPr>
              <a:xfrm>
                <a:off x="4609272" y="3390064"/>
                <a:ext cx="1133287" cy="502023"/>
              </a:xfrm>
              <a:prstGeom prst="rect">
                <a:avLst/>
              </a:prstGeom>
              <a:gradFill flip="none" rotWithShape="1">
                <a:gsLst>
                  <a:gs pos="0">
                    <a:srgbClr val="2B3C4D"/>
                  </a:gs>
                  <a:gs pos="52000">
                    <a:srgbClr val="1698E0">
                      <a:alpha val="66000"/>
                    </a:srgbClr>
                  </a:gs>
                  <a:gs pos="100000">
                    <a:srgbClr val="1698E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FD6C374-0D2F-8042-9F02-72E9888CDD64}"/>
                  </a:ext>
                </a:extLst>
              </p:cNvPr>
              <p:cNvSpPr/>
              <p:nvPr/>
            </p:nvSpPr>
            <p:spPr>
              <a:xfrm flipH="1">
                <a:off x="5727175" y="3384733"/>
                <a:ext cx="2319116" cy="502023"/>
              </a:xfrm>
              <a:prstGeom prst="rect">
                <a:avLst/>
              </a:prstGeom>
              <a:gradFill flip="none" rotWithShape="1">
                <a:gsLst>
                  <a:gs pos="0">
                    <a:srgbClr val="2B3C4D"/>
                  </a:gs>
                  <a:gs pos="52000">
                    <a:srgbClr val="1698E0">
                      <a:alpha val="66000"/>
                    </a:srgbClr>
                  </a:gs>
                  <a:gs pos="100000">
                    <a:srgbClr val="1698E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C6C9FDF-54DE-DB4B-A45C-C715DB0CDE1E}"/>
                </a:ext>
              </a:extLst>
            </p:cNvPr>
            <p:cNvGrpSpPr/>
            <p:nvPr/>
          </p:nvGrpSpPr>
          <p:grpSpPr>
            <a:xfrm>
              <a:off x="4257674" y="4061681"/>
              <a:ext cx="3453817" cy="1631708"/>
              <a:chOff x="4245459" y="3809273"/>
              <a:chExt cx="3453817" cy="1631708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B295F30-FD32-E444-97DA-5D55AC72591B}"/>
                  </a:ext>
                </a:extLst>
              </p:cNvPr>
              <p:cNvSpPr txBox="1"/>
              <p:nvPr/>
            </p:nvSpPr>
            <p:spPr>
              <a:xfrm>
                <a:off x="4245459" y="4702317"/>
                <a:ext cx="129988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56A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We joined the Europe</a:t>
                </a:r>
                <a:r>
                  <a:rPr kumimoji="0" lang="en-CA" sz="14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56A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+</a:t>
                </a:r>
                <a:r>
                  <a:rPr kumimoji="0" lang="en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56A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SCORE project</a:t>
                </a: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23ACE392-1337-2845-9683-A650CB402B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72089" y="3809273"/>
                <a:ext cx="867923" cy="828472"/>
              </a:xfrm>
              <a:prstGeom prst="ellipse">
                <a:avLst/>
              </a:prstGeom>
              <a:ln w="28575">
                <a:solidFill>
                  <a:srgbClr val="F56A00"/>
                </a:solidFill>
              </a:ln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9483991-535E-B841-B0F0-9197A8BFF0D2}"/>
                  </a:ext>
                </a:extLst>
              </p:cNvPr>
              <p:cNvSpPr txBox="1"/>
              <p:nvPr/>
            </p:nvSpPr>
            <p:spPr>
              <a:xfrm>
                <a:off x="5066642" y="3977287"/>
                <a:ext cx="263263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Participated along with two municipalities in Quebec</a:t>
                </a:r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B082634-8888-9F44-A359-A407EAA872FF}"/>
              </a:ext>
            </a:extLst>
          </p:cNvPr>
          <p:cNvSpPr txBox="1"/>
          <p:nvPr/>
        </p:nvSpPr>
        <p:spPr>
          <a:xfrm>
            <a:off x="0" y="6014436"/>
            <a:ext cx="3161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V. Yargeau, Chemical Engineering, McGill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CED15B6-2BE5-B44D-955F-51AA8E4FBD20}"/>
              </a:ext>
            </a:extLst>
          </p:cNvPr>
          <p:cNvGrpSpPr/>
          <p:nvPr/>
        </p:nvGrpSpPr>
        <p:grpSpPr>
          <a:xfrm>
            <a:off x="4290357" y="3330408"/>
            <a:ext cx="2987672" cy="294881"/>
            <a:chOff x="4290357" y="3330408"/>
            <a:chExt cx="2987672" cy="294881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DAFEA18-5EDB-1F42-8EF1-DE3F502BB068}"/>
                </a:ext>
              </a:extLst>
            </p:cNvPr>
            <p:cNvGrpSpPr/>
            <p:nvPr/>
          </p:nvGrpSpPr>
          <p:grpSpPr>
            <a:xfrm>
              <a:off x="4290357" y="3330408"/>
              <a:ext cx="2987672" cy="294881"/>
              <a:chOff x="4671360" y="3447265"/>
              <a:chExt cx="2238187" cy="502023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1348F0D-F7A0-5547-9528-9641063FC14A}"/>
                  </a:ext>
                </a:extLst>
              </p:cNvPr>
              <p:cNvSpPr/>
              <p:nvPr/>
            </p:nvSpPr>
            <p:spPr>
              <a:xfrm>
                <a:off x="4671360" y="3447265"/>
                <a:ext cx="1133287" cy="502023"/>
              </a:xfrm>
              <a:prstGeom prst="rect">
                <a:avLst/>
              </a:prstGeom>
              <a:gradFill flip="none" rotWithShape="1">
                <a:gsLst>
                  <a:gs pos="0">
                    <a:srgbClr val="2B3C4D"/>
                  </a:gs>
                  <a:gs pos="52000">
                    <a:srgbClr val="1698E0">
                      <a:alpha val="66000"/>
                    </a:srgbClr>
                  </a:gs>
                  <a:gs pos="100000">
                    <a:srgbClr val="1698E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10AF3A2-6187-484E-A5D6-86D4B37235AF}"/>
                  </a:ext>
                </a:extLst>
              </p:cNvPr>
              <p:cNvSpPr/>
              <p:nvPr/>
            </p:nvSpPr>
            <p:spPr>
              <a:xfrm flipH="1">
                <a:off x="5804647" y="3447265"/>
                <a:ext cx="1104900" cy="502023"/>
              </a:xfrm>
              <a:prstGeom prst="rect">
                <a:avLst/>
              </a:prstGeom>
              <a:gradFill flip="none" rotWithShape="1">
                <a:gsLst>
                  <a:gs pos="0">
                    <a:srgbClr val="2B3C4D"/>
                  </a:gs>
                  <a:gs pos="52000">
                    <a:srgbClr val="1698E0">
                      <a:alpha val="66000"/>
                    </a:srgbClr>
                  </a:gs>
                  <a:gs pos="100000">
                    <a:srgbClr val="1698E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352B7E4-04D5-184D-900A-097C4628271E}"/>
                </a:ext>
              </a:extLst>
            </p:cNvPr>
            <p:cNvSpPr txBox="1"/>
            <p:nvPr/>
          </p:nvSpPr>
          <p:spPr>
            <a:xfrm>
              <a:off x="4672555" y="3331654"/>
              <a:ext cx="239602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3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defRPr>
              </a:lvl1pPr>
            </a:lstStyle>
            <a:p>
              <a:r>
                <a:rPr lang="en-CA" dirty="0"/>
                <a:t>Project in Barbados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30EDB98-8AF8-234C-9D15-F4FB093F36D5}"/>
              </a:ext>
            </a:extLst>
          </p:cNvPr>
          <p:cNvGrpSpPr/>
          <p:nvPr/>
        </p:nvGrpSpPr>
        <p:grpSpPr>
          <a:xfrm>
            <a:off x="5552140" y="2857120"/>
            <a:ext cx="3425551" cy="296964"/>
            <a:chOff x="5625284" y="2857120"/>
            <a:chExt cx="2314384" cy="296964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D1F7414-3065-D943-B1E0-C541C427D36C}"/>
                </a:ext>
              </a:extLst>
            </p:cNvPr>
            <p:cNvGrpSpPr/>
            <p:nvPr/>
          </p:nvGrpSpPr>
          <p:grpSpPr>
            <a:xfrm>
              <a:off x="5777630" y="2857120"/>
              <a:ext cx="2162038" cy="294881"/>
              <a:chOff x="4671360" y="3447265"/>
              <a:chExt cx="2238187" cy="502023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E181F2F-FFA0-2845-9755-F18F3AC557E1}"/>
                  </a:ext>
                </a:extLst>
              </p:cNvPr>
              <p:cNvSpPr/>
              <p:nvPr/>
            </p:nvSpPr>
            <p:spPr>
              <a:xfrm>
                <a:off x="4671360" y="3447265"/>
                <a:ext cx="1133287" cy="502023"/>
              </a:xfrm>
              <a:prstGeom prst="rect">
                <a:avLst/>
              </a:prstGeom>
              <a:gradFill flip="none" rotWithShape="1">
                <a:gsLst>
                  <a:gs pos="0">
                    <a:srgbClr val="2B3C4D"/>
                  </a:gs>
                  <a:gs pos="52000">
                    <a:srgbClr val="1698E0">
                      <a:alpha val="66000"/>
                    </a:srgbClr>
                  </a:gs>
                  <a:gs pos="100000">
                    <a:srgbClr val="1698E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B7DE70A-884B-DA46-8EE9-9E316EB8C580}"/>
                  </a:ext>
                </a:extLst>
              </p:cNvPr>
              <p:cNvSpPr/>
              <p:nvPr/>
            </p:nvSpPr>
            <p:spPr>
              <a:xfrm flipH="1">
                <a:off x="5804647" y="3447265"/>
                <a:ext cx="1104900" cy="502023"/>
              </a:xfrm>
              <a:prstGeom prst="rect">
                <a:avLst/>
              </a:prstGeom>
              <a:gradFill flip="none" rotWithShape="1">
                <a:gsLst>
                  <a:gs pos="0">
                    <a:srgbClr val="2B3C4D"/>
                  </a:gs>
                  <a:gs pos="52000">
                    <a:srgbClr val="1698E0">
                      <a:alpha val="66000"/>
                    </a:srgbClr>
                  </a:gs>
                  <a:gs pos="100000">
                    <a:srgbClr val="1698E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7CC43FF-CC35-7840-83D8-141EBBE5E3D9}"/>
                </a:ext>
              </a:extLst>
            </p:cNvPr>
            <p:cNvSpPr txBox="1"/>
            <p:nvPr/>
          </p:nvSpPr>
          <p:spPr>
            <a:xfrm>
              <a:off x="5625284" y="2861696"/>
              <a:ext cx="173389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3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defRPr>
              </a:lvl1pPr>
            </a:lstStyle>
            <a:p>
              <a:r>
                <a:rPr lang="en-CA" dirty="0"/>
                <a:t>Project in Mexico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39105BF-F190-3A4E-A614-B24B4C49EDE4}"/>
              </a:ext>
            </a:extLst>
          </p:cNvPr>
          <p:cNvGrpSpPr/>
          <p:nvPr/>
        </p:nvGrpSpPr>
        <p:grpSpPr>
          <a:xfrm>
            <a:off x="7377853" y="3168544"/>
            <a:ext cx="1566493" cy="1773053"/>
            <a:chOff x="7577506" y="3182778"/>
            <a:chExt cx="1566493" cy="177305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4A41BEC-74E1-A64A-947D-8B0E17BC63DB}"/>
                </a:ext>
              </a:extLst>
            </p:cNvPr>
            <p:cNvSpPr/>
            <p:nvPr/>
          </p:nvSpPr>
          <p:spPr>
            <a:xfrm>
              <a:off x="7577506" y="3201658"/>
              <a:ext cx="492711" cy="502023"/>
            </a:xfrm>
            <a:prstGeom prst="rect">
              <a:avLst/>
            </a:prstGeom>
            <a:gradFill flip="none" rotWithShape="1">
              <a:gsLst>
                <a:gs pos="0">
                  <a:srgbClr val="2B3C4D"/>
                </a:gs>
                <a:gs pos="52000">
                  <a:srgbClr val="1698E0">
                    <a:alpha val="66000"/>
                  </a:srgbClr>
                </a:gs>
                <a:gs pos="100000">
                  <a:srgbClr val="1698E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3622384-E1EB-1445-9091-9E0F3833FCB0}"/>
                </a:ext>
              </a:extLst>
            </p:cNvPr>
            <p:cNvSpPr/>
            <p:nvPr/>
          </p:nvSpPr>
          <p:spPr>
            <a:xfrm flipH="1">
              <a:off x="8070216" y="3201658"/>
              <a:ext cx="1073783" cy="502023"/>
            </a:xfrm>
            <a:prstGeom prst="rect">
              <a:avLst/>
            </a:prstGeom>
            <a:gradFill flip="none" rotWithShape="1">
              <a:gsLst>
                <a:gs pos="0">
                  <a:srgbClr val="2B3C4D"/>
                </a:gs>
                <a:gs pos="52000">
                  <a:srgbClr val="1698E0">
                    <a:alpha val="66000"/>
                  </a:srgbClr>
                </a:gs>
                <a:gs pos="100000">
                  <a:srgbClr val="1698E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D663DD7-E76D-2C46-B9B2-7855E5CE0DD0}"/>
                </a:ext>
              </a:extLst>
            </p:cNvPr>
            <p:cNvGrpSpPr/>
            <p:nvPr/>
          </p:nvGrpSpPr>
          <p:grpSpPr>
            <a:xfrm>
              <a:off x="7803519" y="3182778"/>
              <a:ext cx="1147211" cy="1773053"/>
              <a:chOff x="7803519" y="3182778"/>
              <a:chExt cx="1147211" cy="1773053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054640A-F986-7B4A-BD23-44C3AD7C5A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34890" y="3810034"/>
                <a:ext cx="0" cy="331019"/>
              </a:xfrm>
              <a:prstGeom prst="line">
                <a:avLst/>
              </a:prstGeom>
              <a:ln w="19050">
                <a:solidFill>
                  <a:srgbClr val="39A60C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006D43AB-1420-E745-B06A-0DCFF9BDE9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962630" y="4162873"/>
                <a:ext cx="927373" cy="792958"/>
              </a:xfrm>
              <a:prstGeom prst="rect">
                <a:avLst/>
              </a:prstGeom>
              <a:ln w="25400">
                <a:solidFill>
                  <a:srgbClr val="39A60C"/>
                </a:solidFill>
              </a:ln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C14F788-195A-3242-B36A-254315966968}"/>
                  </a:ext>
                </a:extLst>
              </p:cNvPr>
              <p:cNvSpPr txBox="1"/>
              <p:nvPr/>
            </p:nvSpPr>
            <p:spPr>
              <a:xfrm>
                <a:off x="7803519" y="3182778"/>
                <a:ext cx="114721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Pan-Canadian pilot project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466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0B07987-2F58-D84A-9331-3E49B4C161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9671" y="3915417"/>
            <a:ext cx="5947229" cy="1820057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D000D3-86C1-834D-B4D3-1DA910B292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5AD3E-A910-AA4B-9983-1396E2DB96F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FCA8716-760E-6143-BD84-47EFAA878A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8" y="228904"/>
            <a:ext cx="6858000" cy="3475003"/>
          </a:xfrm>
          <a:prstGeom prst="rect">
            <a:avLst/>
          </a:prstGeom>
          <a:ln w="47625">
            <a:solidFill>
              <a:schemeClr val="bg2">
                <a:lumMod val="50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FB6F7A-D742-B543-9562-0652D49F8B40}"/>
              </a:ext>
            </a:extLst>
          </p:cNvPr>
          <p:cNvSpPr txBox="1"/>
          <p:nvPr/>
        </p:nvSpPr>
        <p:spPr>
          <a:xfrm>
            <a:off x="2663372" y="5842810"/>
            <a:ext cx="5947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6838" indent="-96838">
              <a:spcBef>
                <a:spcPts val="0"/>
              </a:spcBef>
              <a:buNone/>
              <a:tabLst>
                <a:tab pos="85725" algn="l"/>
              </a:tabLst>
            </a:pPr>
            <a:r>
              <a:rPr lang="en-CA" sz="900" baseline="300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1 </a:t>
            </a:r>
            <a:r>
              <a:rPr lang="en-CA" sz="9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		Department of Biological and Chemical Sciences, University of the West Indies, Cave Hill Campus, Bridgetown, West Indies, Barbados </a:t>
            </a:r>
          </a:p>
          <a:p>
            <a:pPr marL="96838" indent="-96838">
              <a:spcBef>
                <a:spcPts val="0"/>
              </a:spcBef>
              <a:buNone/>
              <a:tabLst>
                <a:tab pos="85725" algn="l"/>
              </a:tabLst>
            </a:pPr>
            <a:r>
              <a:rPr lang="en-CA" sz="900" baseline="300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2  </a:t>
            </a:r>
            <a:r>
              <a:rPr lang="en-CA" sz="9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Water Quality Centre, Trent University, Peterborough, ON, Canada</a:t>
            </a:r>
          </a:p>
          <a:p>
            <a:pPr marL="96838" indent="-96838">
              <a:spcBef>
                <a:spcPts val="0"/>
              </a:spcBef>
              <a:buNone/>
              <a:tabLst>
                <a:tab pos="85725" algn="l"/>
              </a:tabLst>
            </a:pPr>
            <a:r>
              <a:rPr lang="en-CA" sz="900" baseline="300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en-CA" sz="9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 Department of Chemical Engineering, Montreal, QC, Canada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7BF4E7-A473-1640-9647-567FFB178327}"/>
              </a:ext>
            </a:extLst>
          </p:cNvPr>
          <p:cNvSpPr/>
          <p:nvPr/>
        </p:nvSpPr>
        <p:spPr bwMode="auto">
          <a:xfrm>
            <a:off x="2630715" y="3877159"/>
            <a:ext cx="5979885" cy="2751937"/>
          </a:xfrm>
          <a:prstGeom prst="rect">
            <a:avLst/>
          </a:prstGeom>
          <a:ln w="47625">
            <a:solidFill>
              <a:schemeClr val="bg2">
                <a:lumMod val="60000"/>
                <a:lumOff val="40000"/>
              </a:schemeClr>
            </a:solidFill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739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65329" y="1654760"/>
            <a:ext cx="8100465" cy="40267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bg2">
                <a:alpha val="75000"/>
              </a:schemeClr>
            </a:glo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Sensitive enough to detect daily variations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5AD3E-A910-AA4B-9983-1396E2DB96F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05901" y="5587774"/>
            <a:ext cx="1654183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pPr marL="1524000" indent="-1524000"/>
            <a:r>
              <a:rPr lang="en-US" sz="1400" dirty="0"/>
              <a:t>2010-2011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798487" y="1889692"/>
          <a:ext cx="7609418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2510872" y="1887575"/>
          <a:ext cx="5897034" cy="3500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2049949" y="3582940"/>
            <a:ext cx="4122251" cy="517695"/>
            <a:chOff x="2049949" y="3368505"/>
            <a:chExt cx="4122251" cy="517695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>
              <a:off x="5821176" y="3884856"/>
              <a:ext cx="351024" cy="1344"/>
            </a:xfrm>
            <a:prstGeom prst="straightConnector1">
              <a:avLst/>
            </a:prstGeom>
            <a:ln w="12700">
              <a:solidFill>
                <a:schemeClr val="bg2"/>
              </a:solidFill>
              <a:prstDash val="sysDot"/>
              <a:tailEnd type="stealth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 bwMode="auto">
            <a:xfrm flipV="1">
              <a:off x="2049949" y="3368505"/>
              <a:ext cx="366251" cy="6884"/>
            </a:xfrm>
            <a:prstGeom prst="straightConnector1">
              <a:avLst/>
            </a:prstGeom>
            <a:ln w="12700">
              <a:solidFill>
                <a:schemeClr val="bg2"/>
              </a:solidFill>
              <a:prstDash val="sysDot"/>
              <a:tailEnd type="stealth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4393753" y="3820433"/>
              <a:ext cx="351024" cy="1344"/>
            </a:xfrm>
            <a:prstGeom prst="straightConnector1">
              <a:avLst/>
            </a:prstGeom>
            <a:ln w="12700">
              <a:solidFill>
                <a:schemeClr val="bg2"/>
              </a:solidFill>
              <a:prstDash val="sysDot"/>
              <a:tailEnd type="stealth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4269857" y="6457890"/>
            <a:ext cx="4314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en-US" sz="1000" dirty="0">
                <a:solidFill>
                  <a:srgbClr val="606060"/>
                </a:solidFill>
              </a:rPr>
              <a:t>YARGEAU, V., TAYLOR, B., LI, H., RODAYAN, A., METCALFE, C. (2014) </a:t>
            </a:r>
          </a:p>
          <a:p>
            <a:pPr algn="r">
              <a:spcBef>
                <a:spcPts val="0"/>
              </a:spcBef>
              <a:buNone/>
            </a:pPr>
            <a:r>
              <a:rPr lang="en-US" sz="1000" dirty="0">
                <a:solidFill>
                  <a:srgbClr val="606060"/>
                </a:solidFill>
              </a:rPr>
              <a:t>Science of the Total Environment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8629527" y="6508693"/>
            <a:ext cx="0" cy="291206"/>
          </a:xfrm>
          <a:prstGeom prst="line">
            <a:avLst/>
          </a:prstGeom>
          <a:ln w="19050">
            <a:solidFill>
              <a:schemeClr val="bg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B2BA9983-8E91-A748-B316-FE4A196B29AF}"/>
              </a:ext>
            </a:extLst>
          </p:cNvPr>
          <p:cNvGrpSpPr/>
          <p:nvPr/>
        </p:nvGrpSpPr>
        <p:grpSpPr>
          <a:xfrm>
            <a:off x="3443696" y="3296421"/>
            <a:ext cx="668490" cy="911282"/>
            <a:chOff x="3443696" y="3296421"/>
            <a:chExt cx="668490" cy="911282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V="1">
              <a:off x="3903091" y="3296421"/>
              <a:ext cx="209095" cy="379442"/>
            </a:xfrm>
            <a:prstGeom prst="straightConnector1">
              <a:avLst/>
            </a:prstGeom>
            <a:ln w="12700">
              <a:solidFill>
                <a:srgbClr val="800000"/>
              </a:solidFill>
              <a:prstDash val="sysDot"/>
              <a:tailEnd type="stealth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 bwMode="auto">
            <a:xfrm flipV="1">
              <a:off x="3443696" y="3962379"/>
              <a:ext cx="304511" cy="245324"/>
            </a:xfrm>
            <a:prstGeom prst="straightConnector1">
              <a:avLst/>
            </a:prstGeom>
            <a:ln w="12700">
              <a:solidFill>
                <a:srgbClr val="800000"/>
              </a:solidFill>
              <a:prstDash val="sysDot"/>
              <a:tailEnd type="stealth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B1AFACB8-9301-F844-A834-D4A58F2C5ACD}"/>
              </a:ext>
            </a:extLst>
          </p:cNvPr>
          <p:cNvSpPr/>
          <p:nvPr/>
        </p:nvSpPr>
        <p:spPr bwMode="auto">
          <a:xfrm>
            <a:off x="6786880" y="4937760"/>
            <a:ext cx="1621025" cy="45078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53A9787-89AE-544C-8F78-9F2141A3CBFB}"/>
              </a:ext>
            </a:extLst>
          </p:cNvPr>
          <p:cNvSpPr/>
          <p:nvPr/>
        </p:nvSpPr>
        <p:spPr bwMode="auto">
          <a:xfrm>
            <a:off x="0" y="977462"/>
            <a:ext cx="9144000" cy="11561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bg1">
                  <a:lumMod val="85000"/>
                </a:schemeClr>
              </a:gs>
              <a:gs pos="0">
                <a:schemeClr val="tx1">
                  <a:lumMod val="85000"/>
                  <a:lumOff val="15000"/>
                </a:schemeClr>
              </a:gs>
              <a:gs pos="41000">
                <a:schemeClr val="bg2">
                  <a:lumMod val="60000"/>
                  <a:lumOff val="40000"/>
                </a:schemeClr>
              </a:gs>
              <a:gs pos="100000">
                <a:schemeClr val="bg1"/>
              </a:gs>
              <a:gs pos="57000">
                <a:schemeClr val="bg1">
                  <a:lumMod val="9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65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6_Custom Design">
  <a:themeElements>
    <a:clrScheme name="Custom 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228372"/>
      </a:folHlink>
    </a:clrScheme>
    <a:fontScheme name="6_Custom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glow rad="101600">
            <a:srgbClr val="7D9BC5">
              <a:alpha val="75000"/>
            </a:srgbClr>
          </a:glow>
        </a:effectLst>
      </a:spPr>
      <a:bodyPr vert="horz" wrap="square" lIns="0" tIns="0" rIns="0" bIns="0" numCol="1" rtlCol="0" anchor="t" anchorCtr="0" compatLnSpc="1">
        <a:prstTxWarp prst="textNoShape">
          <a:avLst/>
        </a:prstTxWarp>
      </a:bodyPr>
      <a:lstStyle>
        <a:defPPr marR="0" algn="ctr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0"/>
          </a:spcAft>
          <a:buClr>
            <a:schemeClr val="bg1"/>
          </a:buClr>
          <a:buSzTx/>
          <a:buNone/>
          <a:tabLst/>
          <a:defRPr kumimoji="0" sz="1200" b="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ln>
          <a:solidFill>
            <a:schemeClr val="bg1">
              <a:lumMod val="50000"/>
            </a:schemeClr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6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6_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6_Custom Design">
    <a:majorFont>
      <a:latin typeface="Verdana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D035A163BC0046A41C2EBE1E58AFFF" ma:contentTypeVersion="1" ma:contentTypeDescription="Create a new document." ma:contentTypeScope="" ma:versionID="413af19bcb59ebd614d4f80392d470c1">
  <xsd:schema xmlns:xsd="http://www.w3.org/2001/XMLSchema" xmlns:xs="http://www.w3.org/2001/XMLSchema" xmlns:p="http://schemas.microsoft.com/office/2006/metadata/properties" xmlns:ns2="89f4cd83-a2d3-4405-9b45-6aff5241ff81" targetNamespace="http://schemas.microsoft.com/office/2006/metadata/properties" ma:root="true" ma:fieldsID="4b0342c81372e05998e770e64ad0cf8c" ns2:_="">
    <xsd:import namespace="89f4cd83-a2d3-4405-9b45-6aff5241ff8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f4cd83-a2d3-4405-9b45-6aff5241ff8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B36FE5-6984-41D2-80E7-2B0810F9F18E}">
  <ds:schemaRefs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89f4cd83-a2d3-4405-9b45-6aff5241ff8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F28C4B1-554B-41D8-A4AA-B6CF2977EB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0EF487-3ED6-4875-973A-94E604EBFE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f4cd83-a2d3-4405-9b45-6aff5241ff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23311</TotalTime>
  <Words>754</Words>
  <Application>Microsoft Office PowerPoint</Application>
  <PresentationFormat>On-screen Show (4:3)</PresentationFormat>
  <Paragraphs>163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Narrow</vt:lpstr>
      <vt:lpstr>Calibri</vt:lpstr>
      <vt:lpstr>Trebuchet MS</vt:lpstr>
      <vt:lpstr>Verdana</vt:lpstr>
      <vt:lpstr>Wingdings</vt:lpstr>
      <vt:lpstr>6_Custom Design</vt:lpstr>
      <vt:lpstr>1_Office Theme</vt:lpstr>
      <vt:lpstr>Office Theme</vt:lpstr>
      <vt:lpstr>PowerPoint Presentation</vt:lpstr>
      <vt:lpstr>Wastewater surveillance to monitor consumption of illicit drugs</vt:lpstr>
      <vt:lpstr>PowerPoint Presentation</vt:lpstr>
      <vt:lpstr>Conventional approaches to obtain information about a population</vt:lpstr>
      <vt:lpstr>Wastewater-based epidemiology approach</vt:lpstr>
      <vt:lpstr>Several drugs/metabolites can be monitored</vt:lpstr>
      <vt:lpstr>Work in Canada, Barbados, Mexico…</vt:lpstr>
      <vt:lpstr>PowerPoint Presentation</vt:lpstr>
      <vt:lpstr>Sensitive enough to detect daily variations</vt:lpstr>
      <vt:lpstr>Estimates comparable to survey results</vt:lpstr>
      <vt:lpstr>Estimates comparable to survey results</vt:lpstr>
      <vt:lpstr>Used in ~30 countries and &gt; 100 cities </vt:lpstr>
      <vt:lpstr>Can be applied to large population… 8,4M</vt:lpstr>
      <vt:lpstr>What we have learned over the years about WBE</vt:lpstr>
    </vt:vector>
  </TitlesOfParts>
  <Manager/>
  <Company>McGill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Hynes, Marya</dc:creator>
  <cp:keywords/>
  <dc:description/>
  <cp:lastModifiedBy>Moreno, Santiago</cp:lastModifiedBy>
  <cp:revision>784</cp:revision>
  <cp:lastPrinted>2013-05-04T18:55:53Z</cp:lastPrinted>
  <dcterms:created xsi:type="dcterms:W3CDTF">2009-09-28T13:53:22Z</dcterms:created>
  <dcterms:modified xsi:type="dcterms:W3CDTF">2021-11-17T23:41:59Z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0x01010076D035A163BC0046A41C2EBE1E58AFFF</vt:lpwstr>
  </property>
</Properties>
</file>